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10" r:id="rId1"/>
  </p:sldMasterIdLst>
  <p:notesMasterIdLst>
    <p:notesMasterId r:id="rId43"/>
  </p:notesMasterIdLst>
  <p:sldIdLst>
    <p:sldId id="256" r:id="rId2"/>
    <p:sldId id="258" r:id="rId3"/>
    <p:sldId id="298" r:id="rId4"/>
    <p:sldId id="263" r:id="rId5"/>
    <p:sldId id="260" r:id="rId6"/>
    <p:sldId id="264" r:id="rId7"/>
    <p:sldId id="271" r:id="rId8"/>
    <p:sldId id="261" r:id="rId9"/>
    <p:sldId id="272" r:id="rId10"/>
    <p:sldId id="270" r:id="rId11"/>
    <p:sldId id="266" r:id="rId12"/>
    <p:sldId id="267" r:id="rId13"/>
    <p:sldId id="268" r:id="rId14"/>
    <p:sldId id="265" r:id="rId15"/>
    <p:sldId id="273" r:id="rId16"/>
    <p:sldId id="269" r:id="rId17"/>
    <p:sldId id="279" r:id="rId18"/>
    <p:sldId id="280" r:id="rId19"/>
    <p:sldId id="275" r:id="rId20"/>
    <p:sldId id="282" r:id="rId21"/>
    <p:sldId id="281" r:id="rId22"/>
    <p:sldId id="283" r:id="rId23"/>
    <p:sldId id="284" r:id="rId24"/>
    <p:sldId id="285" r:id="rId25"/>
    <p:sldId id="288" r:id="rId26"/>
    <p:sldId id="287" r:id="rId27"/>
    <p:sldId id="289" r:id="rId28"/>
    <p:sldId id="290" r:id="rId29"/>
    <p:sldId id="286" r:id="rId30"/>
    <p:sldId id="291" r:id="rId31"/>
    <p:sldId id="292" r:id="rId32"/>
    <p:sldId id="293" r:id="rId33"/>
    <p:sldId id="294" r:id="rId34"/>
    <p:sldId id="295" r:id="rId35"/>
    <p:sldId id="274" r:id="rId36"/>
    <p:sldId id="297" r:id="rId37"/>
    <p:sldId id="278" r:id="rId38"/>
    <p:sldId id="259" r:id="rId39"/>
    <p:sldId id="299" r:id="rId40"/>
    <p:sldId id="262" r:id="rId41"/>
    <p:sldId id="296"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96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8140" autoAdjust="0"/>
  </p:normalViewPr>
  <p:slideViewPr>
    <p:cSldViewPr snapToGrid="0">
      <p:cViewPr varScale="1">
        <p:scale>
          <a:sx n="76" d="100"/>
          <a:sy n="76" d="100"/>
        </p:scale>
        <p:origin x="946" y="58"/>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Marianne\Documents\Career\ELS\TheTEST\ELS%20Campbell%20Assessment%20IM%20and%20other%20sheets.xlsx" TargetMode="External"/><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oleObject" Target="file:///C:\Users\Marianne\Documents\Career\ELS\TheTEST\ELS%20Campbell%20Assessment%20IM%20and%20other%20sheets.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Marianne\Documents\Career\ELS\TheTEST\break%20axis%20graph.xlsx"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CampbellM08\OneDrive%20-%20Fulton%20County%20Schools\Documents\Milton%20Admin%20and%20Dept\Life\ELS\advisorsmith_cost_of_living_index.csv" TargetMode="External"/><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Most common occupation types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Images!$S$4</c:f>
              <c:strCache>
                <c:ptCount val="1"/>
                <c:pt idx="0">
                  <c:v>Most numerous occupations</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8D30-4EEC-A179-E69588E6FB37}"/>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8D30-4EEC-A179-E69588E6FB37}"/>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8D30-4EEC-A179-E69588E6FB37}"/>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8D30-4EEC-A179-E69588E6FB37}"/>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8D30-4EEC-A179-E69588E6FB37}"/>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6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Images!$R$5:$R$9</c:f>
              <c:strCache>
                <c:ptCount val="5"/>
                <c:pt idx="0">
                  <c:v>Retail</c:v>
                </c:pt>
                <c:pt idx="1">
                  <c:v>Educational services</c:v>
                </c:pt>
                <c:pt idx="2">
                  <c:v>Manufacturing</c:v>
                </c:pt>
                <c:pt idx="3">
                  <c:v>Health care/social assistance</c:v>
                </c:pt>
                <c:pt idx="4">
                  <c:v>Other</c:v>
                </c:pt>
              </c:strCache>
            </c:strRef>
          </c:cat>
          <c:val>
            <c:numRef>
              <c:f>Images!$S$5:$S$9</c:f>
              <c:numCache>
                <c:formatCode>General</c:formatCode>
                <c:ptCount val="5"/>
                <c:pt idx="0">
                  <c:v>22.4</c:v>
                </c:pt>
                <c:pt idx="1">
                  <c:v>11.7</c:v>
                </c:pt>
                <c:pt idx="2">
                  <c:v>11</c:v>
                </c:pt>
                <c:pt idx="3">
                  <c:v>10.8</c:v>
                </c:pt>
                <c:pt idx="4">
                  <c:v>44.1</c:v>
                </c:pt>
              </c:numCache>
            </c:numRef>
          </c:val>
          <c:extLst>
            <c:ext xmlns:c16="http://schemas.microsoft.com/office/drawing/2014/chart" uri="{C3380CC4-5D6E-409C-BE32-E72D297353CC}">
              <c16:uniqueId val="{0000000A-8D30-4EEC-A179-E69588E6FB37}"/>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overlay val="0"/>
      <c:spPr>
        <a:solidFill>
          <a:schemeClr val="lt1">
            <a:lumMod val="95000"/>
            <a:alpha val="39000"/>
          </a:schemeClr>
        </a:solidFill>
        <a:ln>
          <a:noFill/>
        </a:ln>
        <a:effectLst/>
      </c:spPr>
      <c:txPr>
        <a:bodyPr rot="0" spcFirstLastPara="1" vertOverflow="ellipsis" vert="horz" wrap="square" anchor="ctr" anchorCtr="1"/>
        <a:lstStyle/>
        <a:p>
          <a:pPr>
            <a:defRPr sz="16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r>
              <a:rPr lang="en-US"/>
              <a:t>Most common occupation types</a:t>
            </a:r>
          </a:p>
        </c:rich>
      </c:tx>
      <c:overlay val="0"/>
      <c:spPr>
        <a:noFill/>
        <a:ln>
          <a:noFill/>
        </a:ln>
        <a:effectLst/>
      </c:spPr>
      <c:txPr>
        <a:bodyPr rot="0" spcFirstLastPara="1" vertOverflow="ellipsis" vert="horz" wrap="square" anchor="ctr" anchorCtr="1"/>
        <a:lstStyle/>
        <a:p>
          <a:pPr>
            <a:defRPr sz="1800" b="1" i="0" u="none" strike="noStrike" kern="1200" baseline="0">
              <a:solidFill>
                <a:schemeClr val="dk1">
                  <a:lumMod val="75000"/>
                  <a:lumOff val="25000"/>
                </a:schemeClr>
              </a:solidFill>
              <a:latin typeface="+mn-lt"/>
              <a:ea typeface="+mn-ea"/>
              <a:cs typeface="+mn-cs"/>
            </a:defRPr>
          </a:pPr>
          <a:endParaRPr lang="en-US"/>
        </a:p>
      </c:txPr>
    </c:title>
    <c:autoTitleDeleted val="0"/>
    <c:plotArea>
      <c:layout/>
      <c:pieChart>
        <c:varyColors val="1"/>
        <c:ser>
          <c:idx val="0"/>
          <c:order val="0"/>
          <c:tx>
            <c:strRef>
              <c:f>Images!$S$12</c:f>
              <c:strCache>
                <c:ptCount val="1"/>
                <c:pt idx="0">
                  <c:v>Share</c:v>
                </c:pt>
              </c:strCache>
            </c:strRef>
          </c:tx>
          <c:dPt>
            <c:idx val="0"/>
            <c:bubble3D val="0"/>
            <c:spPr>
              <a:solidFill>
                <a:schemeClr val="accent1"/>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1-7290-4432-89EF-928D5290B771}"/>
              </c:ext>
            </c:extLst>
          </c:dPt>
          <c:dPt>
            <c:idx val="1"/>
            <c:bubble3D val="0"/>
            <c:spPr>
              <a:solidFill>
                <a:schemeClr val="accent2"/>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3-7290-4432-89EF-928D5290B771}"/>
              </c:ext>
            </c:extLst>
          </c:dPt>
          <c:dPt>
            <c:idx val="2"/>
            <c:bubble3D val="0"/>
            <c:spPr>
              <a:solidFill>
                <a:schemeClr val="accent3"/>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5-7290-4432-89EF-928D5290B771}"/>
              </c:ext>
            </c:extLst>
          </c:dPt>
          <c:dPt>
            <c:idx val="3"/>
            <c:bubble3D val="0"/>
            <c:spPr>
              <a:solidFill>
                <a:schemeClr val="accent4"/>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7-7290-4432-89EF-928D5290B771}"/>
              </c:ext>
            </c:extLst>
          </c:dPt>
          <c:dPt>
            <c:idx val="4"/>
            <c:bubble3D val="0"/>
            <c:spPr>
              <a:solidFill>
                <a:schemeClr val="accent5"/>
              </a:solidFill>
              <a:ln>
                <a:noFill/>
              </a:ln>
              <a:effectLst>
                <a:outerShdw blurRad="254000" sx="102000" sy="102000" algn="ctr" rotWithShape="0">
                  <a:prstClr val="black">
                    <a:alpha val="20000"/>
                  </a:prstClr>
                </a:outerShdw>
              </a:effectLst>
            </c:spPr>
            <c:extLst>
              <c:ext xmlns:c16="http://schemas.microsoft.com/office/drawing/2014/chart" uri="{C3380CC4-5D6E-409C-BE32-E72D297353CC}">
                <c16:uniqueId val="{00000009-7290-4432-89EF-928D5290B771}"/>
              </c:ext>
            </c:extLst>
          </c:dPt>
          <c:dLbls>
            <c:spPr>
              <a:pattFill prst="pct75">
                <a:fgClr>
                  <a:schemeClr val="dk1">
                    <a:lumMod val="75000"/>
                    <a:lumOff val="25000"/>
                  </a:schemeClr>
                </a:fgClr>
                <a:bgClr>
                  <a:schemeClr val="dk1">
                    <a:lumMod val="65000"/>
                    <a:lumOff val="35000"/>
                  </a:schemeClr>
                </a:bgClr>
              </a:pattFill>
              <a:ln>
                <a:noFill/>
              </a:ln>
              <a:effectLst>
                <a:outerShdw blurRad="50800" dist="38100" dir="2700000" algn="tl" rotWithShape="0">
                  <a:prstClr val="black">
                    <a:alpha val="40000"/>
                  </a:prstClr>
                </a:outerShdw>
              </a:effectLst>
            </c:spPr>
            <c:txPr>
              <a:bodyPr rot="0" spcFirstLastPara="1" vertOverflow="ellipsis" vert="horz" wrap="square" lIns="38100" tIns="19050" rIns="38100" bIns="19050" anchor="ctr" anchorCtr="1">
                <a:spAutoFit/>
              </a:bodyPr>
              <a:lstStyle/>
              <a:p>
                <a:pPr>
                  <a:defRPr sz="1800" b="1" i="0" u="none" strike="noStrike" kern="1200" baseline="0">
                    <a:solidFill>
                      <a:schemeClr val="lt1"/>
                    </a:solidFill>
                    <a:latin typeface="+mn-lt"/>
                    <a:ea typeface="+mn-ea"/>
                    <a:cs typeface="+mn-cs"/>
                  </a:defRPr>
                </a:pPr>
                <a:endParaRPr lang="en-US"/>
              </a:p>
            </c:txPr>
            <c:dLblPos val="ctr"/>
            <c:showLegendKey val="0"/>
            <c:showVal val="0"/>
            <c:showCatName val="0"/>
            <c:showSerName val="0"/>
            <c:showPercent val="1"/>
            <c:showBubbleSize val="0"/>
            <c:showLeaderLines val="1"/>
            <c:leaderLines>
              <c:spPr>
                <a:ln w="9525">
                  <a:solidFill>
                    <a:schemeClr val="dk1">
                      <a:lumMod val="50000"/>
                      <a:lumOff val="50000"/>
                    </a:schemeClr>
                  </a:solidFill>
                </a:ln>
                <a:effectLst/>
              </c:spPr>
            </c:leaderLines>
            <c:extLst>
              <c:ext xmlns:c15="http://schemas.microsoft.com/office/drawing/2012/chart" uri="{CE6537A1-D6FC-4f65-9D91-7224C49458BB}"/>
            </c:extLst>
          </c:dLbls>
          <c:cat>
            <c:strRef>
              <c:f>Images!$R$13:$R$17</c:f>
              <c:strCache>
                <c:ptCount val="5"/>
                <c:pt idx="0">
                  <c:v>Health care/social assistance</c:v>
                </c:pt>
                <c:pt idx="1">
                  <c:v>Retail</c:v>
                </c:pt>
                <c:pt idx="2">
                  <c:v>Educational services</c:v>
                </c:pt>
                <c:pt idx="3">
                  <c:v>Accommodations and food</c:v>
                </c:pt>
                <c:pt idx="4">
                  <c:v>Other</c:v>
                </c:pt>
              </c:strCache>
            </c:strRef>
          </c:cat>
          <c:val>
            <c:numRef>
              <c:f>Images!$S$13:$S$17</c:f>
              <c:numCache>
                <c:formatCode>General</c:formatCode>
                <c:ptCount val="5"/>
                <c:pt idx="0">
                  <c:v>16</c:v>
                </c:pt>
                <c:pt idx="1">
                  <c:v>12.4</c:v>
                </c:pt>
                <c:pt idx="2">
                  <c:v>10.3</c:v>
                </c:pt>
                <c:pt idx="3">
                  <c:v>9.8000000000000007</c:v>
                </c:pt>
                <c:pt idx="4">
                  <c:v>51.5</c:v>
                </c:pt>
              </c:numCache>
            </c:numRef>
          </c:val>
          <c:extLst>
            <c:ext xmlns:c16="http://schemas.microsoft.com/office/drawing/2014/chart" uri="{C3380CC4-5D6E-409C-BE32-E72D297353CC}">
              <c16:uniqueId val="{0000000A-7290-4432-89EF-928D5290B771}"/>
            </c:ext>
          </c:extLst>
        </c:ser>
        <c:dLbls>
          <c:dLblPos val="ctr"/>
          <c:showLegendKey val="0"/>
          <c:showVal val="0"/>
          <c:showCatName val="0"/>
          <c:showSerName val="0"/>
          <c:showPercent val="1"/>
          <c:showBubbleSize val="0"/>
          <c:showLeaderLines val="1"/>
        </c:dLbls>
        <c:firstSliceAng val="0"/>
      </c:pieChart>
      <c:spPr>
        <a:noFill/>
        <a:ln>
          <a:noFill/>
        </a:ln>
        <a:effectLst/>
      </c:spPr>
    </c:plotArea>
    <c:legend>
      <c:legendPos val="r"/>
      <c:layout>
        <c:manualLayout>
          <c:xMode val="edge"/>
          <c:yMode val="edge"/>
          <c:x val="0.61431775186662763"/>
          <c:y val="0.13646541455806577"/>
          <c:w val="0.38287093297213765"/>
          <c:h val="0.80324532598037601"/>
        </c:manualLayout>
      </c:layout>
      <c:overlay val="0"/>
      <c:spPr>
        <a:solidFill>
          <a:schemeClr val="lt1">
            <a:lumMod val="95000"/>
            <a:alpha val="39000"/>
          </a:schemeClr>
        </a:solidFill>
        <a:ln>
          <a:noFill/>
        </a:ln>
        <a:effectLst/>
      </c:spPr>
      <c:txPr>
        <a:bodyPr rot="0" spcFirstLastPara="1" vertOverflow="ellipsis" vert="horz" wrap="square" anchor="ctr" anchorCtr="1"/>
        <a:lstStyle/>
        <a:p>
          <a:pPr>
            <a:defRPr sz="1800" b="0" i="0" u="none" strike="noStrike" kern="1200" baseline="0">
              <a:solidFill>
                <a:schemeClr val="dk1">
                  <a:lumMod val="75000"/>
                  <a:lumOff val="2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So. Boston</c:v>
                </c:pt>
              </c:strCache>
            </c:strRef>
          </c:tx>
          <c:spPr>
            <a:solidFill>
              <a:schemeClr val="accent1"/>
            </a:solidFill>
            <a:ln>
              <a:noFill/>
            </a:ln>
            <a:effectLst/>
          </c:spPr>
          <c:invertIfNegative val="0"/>
          <c:dLbls>
            <c:spPr>
              <a:noFill/>
              <a:ln>
                <a:noFill/>
              </a:ln>
              <a:effectLst/>
            </c:spPr>
            <c:txPr>
              <a:bodyPr rot="-5400000" spcFirstLastPara="1" vertOverflow="clip" horzOverflow="clip" vert="horz" wrap="square" lIns="38100" tIns="19050" rIns="38100" bIns="19050" anchor="ctr" anchorCtr="1">
                <a:spAutoFit/>
              </a:bodyPr>
              <a:lstStyle/>
              <a:p>
                <a:pPr>
                  <a:defRPr sz="16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Gas</c:v>
                </c:pt>
                <c:pt idx="1">
                  <c:v>Water</c:v>
                </c:pt>
                <c:pt idx="2">
                  <c:v>Electric</c:v>
                </c:pt>
                <c:pt idx="3">
                  <c:v>Internet</c:v>
                </c:pt>
              </c:strCache>
            </c:strRef>
          </c:cat>
          <c:val>
            <c:numRef>
              <c:f>Sheet1!$B$2:$B$5</c:f>
              <c:numCache>
                <c:formatCode>"$"#,##0.00</c:formatCode>
                <c:ptCount val="4"/>
                <c:pt idx="0">
                  <c:v>41479.592574734808</c:v>
                </c:pt>
                <c:pt idx="1">
                  <c:v>45944.375</c:v>
                </c:pt>
                <c:pt idx="2">
                  <c:v>210444</c:v>
                </c:pt>
                <c:pt idx="3">
                  <c:v>13110</c:v>
                </c:pt>
              </c:numCache>
            </c:numRef>
          </c:val>
          <c:extLst>
            <c:ext xmlns:c16="http://schemas.microsoft.com/office/drawing/2014/chart" uri="{C3380CC4-5D6E-409C-BE32-E72D297353CC}">
              <c16:uniqueId val="{00000000-ECB6-479B-B43F-BAE086A53B99}"/>
            </c:ext>
          </c:extLst>
        </c:ser>
        <c:ser>
          <c:idx val="1"/>
          <c:order val="1"/>
          <c:tx>
            <c:strRef>
              <c:f>Sheet1!$C$1</c:f>
              <c:strCache>
                <c:ptCount val="1"/>
                <c:pt idx="0">
                  <c:v>Winchester</c:v>
                </c:pt>
              </c:strCache>
            </c:strRef>
          </c:tx>
          <c:spPr>
            <a:solidFill>
              <a:srgbClr val="FFC000"/>
            </a:solidFill>
            <a:ln>
              <a:noFill/>
            </a:ln>
            <a:effectLst/>
          </c:spPr>
          <c:invertIfNegative val="0"/>
          <c:dLbls>
            <c:dLbl>
              <c:idx val="2"/>
              <c:layout>
                <c:manualLayout>
                  <c:x val="4.4299864737957738E-2"/>
                  <c:y val="2.1980678349118363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2-ECB6-479B-B43F-BAE086A53B99}"/>
                </c:ext>
              </c:extLst>
            </c:dLbl>
            <c:spPr>
              <a:noFill/>
              <a:ln>
                <a:noFill/>
              </a:ln>
              <a:effectLst/>
            </c:spPr>
            <c:txPr>
              <a:bodyPr rot="-5400000" spcFirstLastPara="1" vertOverflow="clip" horzOverflow="clip" vert="horz" wrap="square" lIns="38100" tIns="19050" rIns="38100" bIns="19050" anchor="ctr" anchorCtr="1">
                <a:spAutoFit/>
              </a:bodyPr>
              <a:lstStyle/>
              <a:p>
                <a:pPr>
                  <a:defRPr sz="16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Sheet1!$A$2:$A$5</c:f>
              <c:strCache>
                <c:ptCount val="4"/>
                <c:pt idx="0">
                  <c:v>Gas</c:v>
                </c:pt>
                <c:pt idx="1">
                  <c:v>Water</c:v>
                </c:pt>
                <c:pt idx="2">
                  <c:v>Electric</c:v>
                </c:pt>
                <c:pt idx="3">
                  <c:v>Internet</c:v>
                </c:pt>
              </c:strCache>
            </c:strRef>
          </c:cat>
          <c:val>
            <c:numRef>
              <c:f>Sheet1!$C$2:$C$5</c:f>
              <c:numCache>
                <c:formatCode>"$"#,##0.00</c:formatCode>
                <c:ptCount val="4"/>
                <c:pt idx="0">
                  <c:v>30094.021215043394</c:v>
                </c:pt>
                <c:pt idx="1">
                  <c:v>61548.125</c:v>
                </c:pt>
                <c:pt idx="2">
                  <c:v>273873.59999999998</c:v>
                </c:pt>
                <c:pt idx="3">
                  <c:v>11400</c:v>
                </c:pt>
              </c:numCache>
            </c:numRef>
          </c:val>
          <c:extLst>
            <c:ext xmlns:c16="http://schemas.microsoft.com/office/drawing/2014/chart" uri="{C3380CC4-5D6E-409C-BE32-E72D297353CC}">
              <c16:uniqueId val="{00000001-ECB6-479B-B43F-BAE086A53B99}"/>
            </c:ext>
          </c:extLst>
        </c:ser>
        <c:dLbls>
          <c:dLblPos val="outEnd"/>
          <c:showLegendKey val="0"/>
          <c:showVal val="1"/>
          <c:showCatName val="0"/>
          <c:showSerName val="0"/>
          <c:showPercent val="0"/>
          <c:showBubbleSize val="0"/>
        </c:dLbls>
        <c:gapWidth val="444"/>
        <c:overlap val="-90"/>
        <c:axId val="240519368"/>
        <c:axId val="240520448"/>
      </c:barChart>
      <c:catAx>
        <c:axId val="240519368"/>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600" b="0" i="0" u="none" strike="noStrike" kern="1200" cap="all" spc="120" normalizeH="0" baseline="0">
                <a:solidFill>
                  <a:schemeClr val="tx1">
                    <a:lumMod val="65000"/>
                    <a:lumOff val="35000"/>
                  </a:schemeClr>
                </a:solidFill>
                <a:latin typeface="+mn-lt"/>
                <a:ea typeface="+mn-ea"/>
                <a:cs typeface="+mn-cs"/>
              </a:defRPr>
            </a:pPr>
            <a:endParaRPr lang="en-US"/>
          </a:p>
        </c:txPr>
        <c:crossAx val="240520448"/>
        <c:crosses val="autoZero"/>
        <c:auto val="1"/>
        <c:lblAlgn val="ctr"/>
        <c:lblOffset val="100"/>
        <c:noMultiLvlLbl val="0"/>
      </c:catAx>
      <c:valAx>
        <c:axId val="240520448"/>
        <c:scaling>
          <c:orientation val="minMax"/>
        </c:scaling>
        <c:delete val="1"/>
        <c:axPos val="l"/>
        <c:title>
          <c:tx>
            <c:rich>
              <a:bodyPr rot="-5400000" spcFirstLastPara="1" vertOverflow="ellipsis" vert="horz" wrap="square" anchor="ctr" anchorCtr="1"/>
              <a:lstStyle/>
              <a:p>
                <a:pPr>
                  <a:defRPr sz="1600" b="0" i="0" u="none" strike="noStrike" kern="1200" cap="all" baseline="0">
                    <a:solidFill>
                      <a:schemeClr val="tx1">
                        <a:lumMod val="65000"/>
                        <a:lumOff val="35000"/>
                      </a:schemeClr>
                    </a:solidFill>
                    <a:latin typeface="+mn-lt"/>
                    <a:ea typeface="+mn-ea"/>
                    <a:cs typeface="+mn-cs"/>
                  </a:defRPr>
                </a:pPr>
                <a:r>
                  <a:rPr lang="en-US" dirty="0"/>
                  <a:t>5  Year Cost</a:t>
                </a:r>
              </a:p>
            </c:rich>
          </c:tx>
          <c:overlay val="0"/>
          <c:spPr>
            <a:noFill/>
            <a:ln>
              <a:noFill/>
            </a:ln>
            <a:effectLst/>
          </c:spPr>
          <c:txPr>
            <a:bodyPr rot="-5400000" spcFirstLastPara="1" vertOverflow="ellipsis" vert="horz" wrap="square" anchor="ctr" anchorCtr="1"/>
            <a:lstStyle/>
            <a:p>
              <a:pPr>
                <a:defRPr sz="1600" b="0" i="0" u="none" strike="noStrike" kern="1200" cap="all" baseline="0">
                  <a:solidFill>
                    <a:schemeClr val="tx1">
                      <a:lumMod val="65000"/>
                      <a:lumOff val="35000"/>
                    </a:schemeClr>
                  </a:solidFill>
                  <a:latin typeface="+mn-lt"/>
                  <a:ea typeface="+mn-ea"/>
                  <a:cs typeface="+mn-cs"/>
                </a:defRPr>
              </a:pPr>
              <a:endParaRPr lang="en-US"/>
            </a:p>
          </c:txPr>
        </c:title>
        <c:numFmt formatCode="&quot;$&quot;#,##0.00" sourceLinked="1"/>
        <c:majorTickMark val="none"/>
        <c:minorTickMark val="none"/>
        <c:tickLblPos val="nextTo"/>
        <c:crossAx val="240519368"/>
        <c:crosses val="autoZero"/>
        <c:crossBetween val="between"/>
      </c:valAx>
      <c:spPr>
        <a:noFill/>
        <a:ln>
          <a:noFill/>
        </a:ln>
        <a:effectLst/>
      </c:spPr>
    </c:plotArea>
    <c:legend>
      <c:legendPos val="t"/>
      <c:layout>
        <c:manualLayout>
          <c:xMode val="edge"/>
          <c:yMode val="edge"/>
          <c:x val="9.8084600242097558E-2"/>
          <c:y val="0.17129621932115641"/>
          <c:w val="0.37251487314085746"/>
          <c:h val="8.3717191601049873E-2"/>
        </c:manualLayout>
      </c:layout>
      <c:overlay val="0"/>
      <c:spPr>
        <a:noFill/>
        <a:ln>
          <a:noFill/>
        </a:ln>
        <a:effectLst/>
      </c:spPr>
      <c:txPr>
        <a:bodyPr rot="0" spcFirstLastPara="1" vertOverflow="ellipsis" vert="horz" wrap="square" anchor="ctr" anchorCtr="1"/>
        <a:lstStyle/>
        <a:p>
          <a:pPr>
            <a:defRPr sz="16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600"/>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manualLayout>
          <c:layoutTarget val="inner"/>
          <c:xMode val="edge"/>
          <c:yMode val="edge"/>
          <c:x val="0.1043970926092969"/>
          <c:y val="5.0925925925925923E-2"/>
          <c:w val="0.87862516583577444"/>
          <c:h val="0.72884383897688976"/>
        </c:manualLayout>
      </c:layout>
      <c:barChart>
        <c:barDir val="col"/>
        <c:grouping val="clustered"/>
        <c:varyColors val="0"/>
        <c:ser>
          <c:idx val="0"/>
          <c:order val="0"/>
          <c:tx>
            <c:strRef>
              <c:f>advisorsmith_cost_of_living_ind!$B$42</c:f>
              <c:strCache>
                <c:ptCount val="1"/>
                <c:pt idx="0">
                  <c:v>COL difference</c:v>
                </c:pt>
              </c:strCache>
            </c:strRef>
          </c:tx>
          <c:spPr>
            <a:solidFill>
              <a:schemeClr val="accent1"/>
            </a:solidFill>
            <a:ln>
              <a:noFill/>
            </a:ln>
            <a:effectLst/>
          </c:spPr>
          <c:invertIfNegative val="0"/>
          <c:dLbls>
            <c:dLbl>
              <c:idx val="4"/>
              <c:layout>
                <c:manualLayout>
                  <c:x val="4.1666666666666567E-2"/>
                  <c:y val="7.407407407407407E-2"/>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CD98-48A9-BF72-48689A104AD7}"/>
                </c:ext>
              </c:extLst>
            </c:dLbl>
            <c:dLbl>
              <c:idx val="7"/>
              <c:layout>
                <c:manualLayout>
                  <c:x val="2.777777777777676E-3"/>
                  <c:y val="0.20370370370370378"/>
                </c:manualLayout>
              </c:layout>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CD98-48A9-BF72-48689A104AD7}"/>
                </c:ext>
              </c:extLst>
            </c:dLbl>
            <c:spPr>
              <a:noFill/>
              <a:ln>
                <a:noFill/>
              </a:ln>
              <a:effectLst/>
            </c:spPr>
            <c:txPr>
              <a:bodyPr rot="-5400000" spcFirstLastPara="1" vertOverflow="clip" horzOverflow="clip" vert="horz" wrap="square" lIns="38100" tIns="19050" rIns="38100" bIns="19050" anchor="ctr" anchorCtr="1">
                <a:spAutoFit/>
              </a:bodyPr>
              <a:lstStyle/>
              <a:p>
                <a:pPr>
                  <a:defRPr sz="1400" b="0" i="0" u="none" strike="noStrike" kern="1200" baseline="0">
                    <a:solidFill>
                      <a:schemeClr val="tx1">
                        <a:lumMod val="50000"/>
                        <a:lumOff val="50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tx1">
                          <a:lumMod val="35000"/>
                          <a:lumOff val="65000"/>
                        </a:schemeClr>
                      </a:solidFill>
                    </a:ln>
                    <a:effectLst/>
                  </c:spPr>
                </c15:leaderLines>
              </c:ext>
            </c:extLst>
          </c:dLbls>
          <c:cat>
            <c:strRef>
              <c:f>advisorsmith_cost_of_living_ind!$A$43:$A$53</c:f>
              <c:strCache>
                <c:ptCount val="11"/>
                <c:pt idx="0">
                  <c:v>Winchester, VA</c:v>
                </c:pt>
                <c:pt idx="1">
                  <c:v>Richmond</c:v>
                </c:pt>
                <c:pt idx="2">
                  <c:v>Philadelphia, PA</c:v>
                </c:pt>
                <c:pt idx="3">
                  <c:v>Baltimore, MD</c:v>
                </c:pt>
                <c:pt idx="4">
                  <c:v>Washington, DC</c:v>
                </c:pt>
                <c:pt idx="6">
                  <c:v>Lynchburg, VA</c:v>
                </c:pt>
                <c:pt idx="7">
                  <c:v>Greensboro, NC</c:v>
                </c:pt>
                <c:pt idx="8">
                  <c:v>Richmond, VA</c:v>
                </c:pt>
                <c:pt idx="9">
                  <c:v>Raleigh, NC</c:v>
                </c:pt>
                <c:pt idx="10">
                  <c:v>Durham, NC</c:v>
                </c:pt>
              </c:strCache>
            </c:strRef>
          </c:cat>
          <c:val>
            <c:numRef>
              <c:f>advisorsmith_cost_of_living_ind!$B$43:$B$53</c:f>
              <c:numCache>
                <c:formatCode>General</c:formatCode>
                <c:ptCount val="11"/>
                <c:pt idx="0">
                  <c:v>0</c:v>
                </c:pt>
                <c:pt idx="1">
                  <c:v>2</c:v>
                </c:pt>
                <c:pt idx="2">
                  <c:v>6.2</c:v>
                </c:pt>
                <c:pt idx="3">
                  <c:v>9.8000000000000007</c:v>
                </c:pt>
                <c:pt idx="4">
                  <c:v>22.9</c:v>
                </c:pt>
                <c:pt idx="6">
                  <c:v>0</c:v>
                </c:pt>
                <c:pt idx="7">
                  <c:v>-2.6</c:v>
                </c:pt>
                <c:pt idx="8">
                  <c:v>5.6</c:v>
                </c:pt>
                <c:pt idx="9">
                  <c:v>6.1</c:v>
                </c:pt>
                <c:pt idx="10">
                  <c:v>6.2</c:v>
                </c:pt>
              </c:numCache>
            </c:numRef>
          </c:val>
          <c:extLst>
            <c:ext xmlns:c16="http://schemas.microsoft.com/office/drawing/2014/chart" uri="{C3380CC4-5D6E-409C-BE32-E72D297353CC}">
              <c16:uniqueId val="{00000002-CD98-48A9-BF72-48689A104AD7}"/>
            </c:ext>
          </c:extLst>
        </c:ser>
        <c:dLbls>
          <c:dLblPos val="outEnd"/>
          <c:showLegendKey val="0"/>
          <c:showVal val="1"/>
          <c:showCatName val="0"/>
          <c:showSerName val="0"/>
          <c:showPercent val="0"/>
          <c:showBubbleSize val="0"/>
        </c:dLbls>
        <c:gapWidth val="444"/>
        <c:overlap val="-90"/>
        <c:axId val="815900304"/>
        <c:axId val="815901552"/>
      </c:barChart>
      <c:catAx>
        <c:axId val="815900304"/>
        <c:scaling>
          <c:orientation val="minMax"/>
        </c:scaling>
        <c:delete val="0"/>
        <c:axPos val="b"/>
        <c:majorGridlines>
          <c:spPr>
            <a:ln w="9525" cap="flat" cmpd="sng" algn="ctr">
              <a:solidFill>
                <a:schemeClr val="tx1">
                  <a:lumMod val="15000"/>
                  <a:lumOff val="85000"/>
                </a:schemeClr>
              </a:solidFill>
              <a:round/>
            </a:ln>
            <a:effectLst/>
          </c:spPr>
        </c:majorGridlines>
        <c:title>
          <c:tx>
            <c:rich>
              <a:bodyPr rot="0" spcFirstLastPara="1" vertOverflow="ellipsis" vert="horz" wrap="square" anchor="ctr" anchorCtr="1"/>
              <a:lstStyle/>
              <a:p>
                <a:pPr>
                  <a:defRPr sz="1400" b="0" i="0" u="none" strike="noStrike" kern="1200" cap="all" baseline="0">
                    <a:solidFill>
                      <a:schemeClr val="tx1">
                        <a:lumMod val="65000"/>
                        <a:lumOff val="35000"/>
                      </a:schemeClr>
                    </a:solidFill>
                    <a:latin typeface="+mn-lt"/>
                    <a:ea typeface="+mn-ea"/>
                    <a:cs typeface="+mn-cs"/>
                  </a:defRPr>
                </a:pPr>
                <a:r>
                  <a:rPr lang="en-US"/>
                  <a:t>Sites and Target Cities</a:t>
                </a:r>
              </a:p>
            </c:rich>
          </c:tx>
          <c:layout>
            <c:manualLayout>
              <c:xMode val="edge"/>
              <c:yMode val="edge"/>
              <c:x val="0.70351315940951309"/>
              <c:y val="0.94311283264540013"/>
            </c:manualLayout>
          </c:layout>
          <c:overlay val="0"/>
          <c:spPr>
            <a:noFill/>
            <a:ln>
              <a:noFill/>
            </a:ln>
            <a:effectLst/>
          </c:spPr>
          <c:txPr>
            <a:bodyPr rot="0" spcFirstLastPara="1" vertOverflow="ellipsis" vert="horz" wrap="square" anchor="ctr" anchorCtr="1"/>
            <a:lstStyle/>
            <a:p>
              <a:pPr>
                <a:defRPr sz="14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400" b="0" i="0" u="none" strike="noStrike" kern="1200" cap="all" spc="120" normalizeH="0" baseline="0">
                <a:solidFill>
                  <a:schemeClr val="tx1">
                    <a:lumMod val="65000"/>
                    <a:lumOff val="35000"/>
                  </a:schemeClr>
                </a:solidFill>
                <a:latin typeface="+mn-lt"/>
                <a:ea typeface="+mn-ea"/>
                <a:cs typeface="+mn-cs"/>
              </a:defRPr>
            </a:pPr>
            <a:endParaRPr lang="en-US"/>
          </a:p>
        </c:txPr>
        <c:crossAx val="815901552"/>
        <c:crosses val="autoZero"/>
        <c:auto val="1"/>
        <c:lblAlgn val="ctr"/>
        <c:lblOffset val="100"/>
        <c:noMultiLvlLbl val="0"/>
      </c:catAx>
      <c:valAx>
        <c:axId val="815901552"/>
        <c:scaling>
          <c:orientation val="minMax"/>
        </c:scaling>
        <c:delete val="1"/>
        <c:axPos val="l"/>
        <c:title>
          <c:tx>
            <c:rich>
              <a:bodyPr rot="-5400000" spcFirstLastPara="1" vertOverflow="ellipsis" vert="horz" wrap="square" anchor="ctr" anchorCtr="1"/>
              <a:lstStyle/>
              <a:p>
                <a:pPr>
                  <a:defRPr sz="1400" b="0" i="0" u="none" strike="noStrike" kern="1200" cap="all" baseline="0">
                    <a:solidFill>
                      <a:schemeClr val="tx1">
                        <a:lumMod val="65000"/>
                        <a:lumOff val="35000"/>
                      </a:schemeClr>
                    </a:solidFill>
                    <a:latin typeface="+mn-lt"/>
                    <a:ea typeface="+mn-ea"/>
                    <a:cs typeface="+mn-cs"/>
                  </a:defRPr>
                </a:pPr>
                <a:r>
                  <a:rPr lang="en-US"/>
                  <a:t>Percent Difference in </a:t>
                </a:r>
              </a:p>
              <a:p>
                <a:pPr>
                  <a:defRPr/>
                </a:pPr>
                <a:r>
                  <a:rPr lang="en-US"/>
                  <a:t>Cost of Living Index</a:t>
                </a:r>
              </a:p>
            </c:rich>
          </c:tx>
          <c:overlay val="0"/>
          <c:spPr>
            <a:noFill/>
            <a:ln>
              <a:noFill/>
            </a:ln>
            <a:effectLst/>
          </c:spPr>
          <c:txPr>
            <a:bodyPr rot="-5400000" spcFirstLastPara="1" vertOverflow="ellipsis" vert="horz" wrap="square" anchor="ctr" anchorCtr="1"/>
            <a:lstStyle/>
            <a:p>
              <a:pPr>
                <a:defRPr sz="1400" b="0" i="0" u="none" strike="noStrike" kern="1200" cap="all"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crossAx val="8159003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400"/>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53">
  <cs:axisTitle>
    <cs:lnRef idx="0"/>
    <cs:fillRef idx="0"/>
    <cs:effectRef idx="0"/>
    <cs:fontRef idx="minor">
      <a:schemeClr val="dk1">
        <a:lumMod val="75000"/>
        <a:lumOff val="25000"/>
      </a:schemeClr>
    </cs:fontRef>
    <cs:defRPr sz="900" b="1" kern="1200"/>
  </cs:axisTitle>
  <cs:categoryAxis>
    <cs:lnRef idx="0"/>
    <cs:fillRef idx="0"/>
    <cs:effectRef idx="0"/>
    <cs:fontRef idx="minor">
      <a:schemeClr val="dk1">
        <a:lumMod val="75000"/>
        <a:lumOff val="25000"/>
      </a:schemeClr>
    </cs:fontRef>
    <cs:spPr>
      <a:ln w="19050" cap="flat" cmpd="sng" algn="ctr">
        <a:solidFill>
          <a:schemeClr val="dk1">
            <a:lumMod val="75000"/>
            <a:lumOff val="25000"/>
          </a:schemeClr>
        </a:solidFill>
        <a:round/>
      </a:ln>
    </cs:spPr>
    <cs:defRPr sz="900" kern="1200" cap="all" baseline="0"/>
  </cs:categoryAxis>
  <cs:chartArea>
    <cs:lnRef idx="0"/>
    <cs:fillRef idx="0"/>
    <cs:effectRef idx="0"/>
    <cs:fontRef idx="minor">
      <a:schemeClr val="dk1"/>
    </cs:fontRef>
    <cs:spPr>
      <a:gradFill flip="none" rotWithShape="1">
        <a:gsLst>
          <a:gs pos="0">
            <a:schemeClr val="lt1"/>
          </a:gs>
          <a:gs pos="39000">
            <a:schemeClr val="lt1"/>
          </a:gs>
          <a:gs pos="100000">
            <a:schemeClr val="lt1">
              <a:lumMod val="75000"/>
            </a:schemeClr>
          </a:gs>
        </a:gsLst>
        <a:path path="circle">
          <a:fillToRect l="50000" t="-80000" r="50000" b="180000"/>
        </a:path>
        <a:tileRect/>
      </a:gradFill>
      <a:ln w="9525" cap="flat" cmpd="sng" algn="ctr">
        <a:solidFill>
          <a:schemeClr val="dk1">
            <a:lumMod val="25000"/>
            <a:lumOff val="75000"/>
          </a:schemeClr>
        </a:solidFill>
        <a:round/>
      </a:ln>
    </cs:spPr>
    <cs:defRPr sz="900" kern="1200"/>
  </cs:chartArea>
  <cs:dataLabel>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dataLabel>
  <cs:dataLabelCallout>
    <cs:lnRef idx="0"/>
    <cs:fillRef idx="0"/>
    <cs:effectRef idx="0"/>
    <cs:fontRef idx="minor">
      <a:schemeClr val="lt1"/>
    </cs:fontRef>
    <cs:spPr>
      <a:pattFill prst="pct75">
        <a:fgClr>
          <a:schemeClr val="dk1">
            <a:lumMod val="75000"/>
            <a:lumOff val="25000"/>
          </a:schemeClr>
        </a:fgClr>
        <a:bgClr>
          <a:schemeClr val="dk1">
            <a:lumMod val="65000"/>
            <a:lumOff val="35000"/>
          </a:schemeClr>
        </a:bgClr>
      </a:pattFill>
      <a:effectLst>
        <a:outerShdw blurRad="50800" dist="38100" dir="2700000" algn="tl" rotWithShape="0">
          <a:prstClr val="black">
            <a:alpha val="40000"/>
          </a:prstClr>
        </a:outerShdw>
      </a:effectLst>
    </cs:spPr>
    <cs:defRPr sz="1000" b="1" i="0" u="none" strike="noStrike" kern="1200" baseline="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
  <cs:dataPoint3D>
    <cs:lnRef idx="0"/>
    <cs:fillRef idx="0">
      <cs:styleClr val="auto"/>
    </cs:fillRef>
    <cs:effectRef idx="0"/>
    <cs:fontRef idx="minor">
      <a:schemeClr val="dk1"/>
    </cs:fontRef>
    <cs:spPr>
      <a:solidFill>
        <a:schemeClr val="phClr"/>
      </a:solidFill>
      <a:effectLst>
        <a:outerShdw blurRad="254000" sx="102000" sy="102000" algn="ctr" rotWithShape="0">
          <a:prstClr val="black">
            <a:alpha val="20000"/>
          </a:prstClr>
        </a:outerShdw>
      </a:effectLst>
    </cs:spPr>
  </cs:dataPoint3D>
  <cs:dataPointLine>
    <cs:lnRef idx="0">
      <cs:styleClr val="auto"/>
    </cs:lnRef>
    <cs:fillRef idx="0"/>
    <cs:effectRef idx="0"/>
    <cs:fontRef idx="minor">
      <a:schemeClr val="dk1"/>
    </cs:fontRef>
    <cs:spPr>
      <a:ln w="31750" cap="rnd">
        <a:solidFill>
          <a:schemeClr val="phClr">
            <a:alpha val="85000"/>
          </a:schemeClr>
        </a:solidFill>
        <a:round/>
      </a:ln>
    </cs:spPr>
  </cs:dataPointLine>
  <cs:dataPointMarker>
    <cs:lnRef idx="0"/>
    <cs:fillRef idx="0">
      <cs:styleClr val="auto"/>
    </cs:fillRef>
    <cs:effectRef idx="0"/>
    <cs:fontRef idx="minor">
      <a:schemeClr val="dk1"/>
    </cs:fontRef>
    <cs:spPr>
      <a:solidFill>
        <a:schemeClr val="phClr">
          <a:alpha val="85000"/>
        </a:schemeClr>
      </a:solidFill>
    </cs:spPr>
  </cs:dataPointMarker>
  <cs:dataPointMarkerLayout symbol="circle"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dk1">
        <a:lumMod val="75000"/>
        <a:lumOff val="25000"/>
      </a:schemeClr>
    </cs:fontRef>
    <cs:spPr>
      <a:ln w="9525">
        <a:solidFill>
          <a:schemeClr val="dk1">
            <a:lumMod val="35000"/>
            <a:lumOff val="65000"/>
          </a:schemeClr>
        </a:solidFill>
      </a:ln>
    </cs:spPr>
    <cs:defRPr sz="900" kern="1200"/>
  </cs:dataTable>
  <cs:downBar>
    <cs:lnRef idx="0"/>
    <cs:fillRef idx="0"/>
    <cs:effectRef idx="0"/>
    <cs:fontRef idx="minor">
      <a:schemeClr val="dk1"/>
    </cs:fontRef>
    <cs:spPr>
      <a:solidFill>
        <a:schemeClr val="dk1">
          <a:lumMod val="50000"/>
          <a:lumOff val="50000"/>
        </a:schemeClr>
      </a:solidFill>
      <a:ln w="9525">
        <a:solidFill>
          <a:schemeClr val="dk1">
            <a:lumMod val="65000"/>
            <a:lumOff val="35000"/>
          </a:schemeClr>
        </a:solidFill>
      </a:ln>
    </cs:spPr>
  </cs:downBar>
  <cs:dropLine>
    <cs:lnRef idx="0"/>
    <cs:fillRef idx="0"/>
    <cs:effectRef idx="0"/>
    <cs:fontRef idx="minor">
      <a:schemeClr val="dk1"/>
    </cs:fontRef>
    <cs:spPr>
      <a:ln w="9525">
        <a:solidFill>
          <a:schemeClr val="dk1">
            <a:lumMod val="35000"/>
            <a:lumOff val="65000"/>
          </a:schemeClr>
        </a:solidFill>
        <a:prstDash val="dash"/>
      </a:ln>
    </cs:spPr>
  </cs:dropLine>
  <cs:errorBar>
    <cs:lnRef idx="0"/>
    <cs:fillRef idx="0"/>
    <cs:effectRef idx="0"/>
    <cs:fontRef idx="minor">
      <a:schemeClr val="dk1"/>
    </cs:fontRef>
    <cs:spPr>
      <a:ln w="9525">
        <a:solidFill>
          <a:schemeClr val="dk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95000"/>
                <a:lumOff val="5000"/>
                <a:alpha val="42000"/>
              </a:schemeClr>
            </a:gs>
            <a:gs pos="0">
              <a:schemeClr val="lt1">
                <a:lumMod val="75000"/>
                <a:alpha val="36000"/>
              </a:schemeClr>
            </a:gs>
          </a:gsLst>
          <a:lin ang="5400000" scaled="0"/>
        </a:gradFill>
        <a:round/>
      </a:ln>
    </cs:spPr>
  </cs:gridlineMajor>
  <cs:gridlineMinor>
    <cs:lnRef idx="0"/>
    <cs:fillRef idx="0"/>
    <cs:effectRef idx="0"/>
    <cs:fontRef idx="minor">
      <a:schemeClr val="dk1"/>
    </cs:fontRef>
    <cs:spPr>
      <a:ln>
        <a:gradFill>
          <a:gsLst>
            <a:gs pos="100000">
              <a:schemeClr val="dk1">
                <a:lumMod val="95000"/>
                <a:lumOff val="5000"/>
                <a:alpha val="42000"/>
              </a:schemeClr>
            </a:gs>
            <a:gs pos="0">
              <a:schemeClr val="lt1">
                <a:lumMod val="75000"/>
                <a:alpha val="36000"/>
              </a:schemeClr>
            </a:gs>
          </a:gsLst>
          <a:lin ang="5400000" scaled="0"/>
        </a:gradFill>
      </a:ln>
    </cs:spPr>
  </cs:gridlineMinor>
  <cs:hiLoLine>
    <cs:lnRef idx="0"/>
    <cs:fillRef idx="0"/>
    <cs:effectRef idx="0"/>
    <cs:fontRef idx="minor">
      <a:schemeClr val="dk1"/>
    </cs:fontRef>
    <cs:spPr>
      <a:ln w="9525">
        <a:solidFill>
          <a:schemeClr val="dk1">
            <a:lumMod val="35000"/>
            <a:lumOff val="65000"/>
          </a:schemeClr>
        </a:solidFill>
        <a:prstDash val="dash"/>
      </a:ln>
    </cs:spPr>
  </cs:hiLoLine>
  <cs:leaderLine>
    <cs:lnRef idx="0"/>
    <cs:fillRef idx="0"/>
    <cs:effectRef idx="0"/>
    <cs:fontRef idx="minor">
      <a:schemeClr val="dk1"/>
    </cs:fontRef>
    <cs:spPr>
      <a:ln w="9525">
        <a:solidFill>
          <a:schemeClr val="dk1">
            <a:lumMod val="50000"/>
            <a:lumOff val="50000"/>
          </a:schemeClr>
        </a:solidFill>
      </a:ln>
    </cs:spPr>
  </cs:leaderLine>
  <cs:legend>
    <cs:lnRef idx="0"/>
    <cs:fillRef idx="0"/>
    <cs:effectRef idx="0"/>
    <cs:fontRef idx="minor">
      <a:schemeClr val="dk1">
        <a:lumMod val="75000"/>
        <a:lumOff val="25000"/>
      </a:schemeClr>
    </cs:fontRef>
    <cs:spPr>
      <a:solidFill>
        <a:schemeClr val="lt1">
          <a:lumMod val="95000"/>
          <a:alpha val="39000"/>
        </a:schemeClr>
      </a:solidFill>
    </cs:spPr>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dk1">
        <a:lumMod val="75000"/>
        <a:lumOff val="25000"/>
      </a:schemeClr>
    </cs:fontRef>
    <cs:spPr>
      <a:ln w="31750" cap="flat" cmpd="sng" algn="ctr">
        <a:solidFill>
          <a:schemeClr val="dk1">
            <a:lumMod val="75000"/>
            <a:lumOff val="25000"/>
          </a:schemeClr>
        </a:solidFill>
        <a:round/>
      </a:ln>
    </cs:spPr>
    <cs:defRPr sz="900" kern="1200"/>
  </cs:seriesAxis>
  <cs:seriesLine>
    <cs:lnRef idx="0"/>
    <cs:fillRef idx="0"/>
    <cs:effectRef idx="0"/>
    <cs:fontRef idx="minor">
      <a:schemeClr val="dk1"/>
    </cs:fontRef>
    <cs:spPr>
      <a:ln w="9525">
        <a:solidFill>
          <a:schemeClr val="dk1">
            <a:lumMod val="50000"/>
            <a:lumOff val="50000"/>
          </a:schemeClr>
        </a:solidFill>
        <a:round/>
      </a:ln>
    </cs:spPr>
  </cs:seriesLine>
  <cs:title>
    <cs:lnRef idx="0"/>
    <cs:fillRef idx="0"/>
    <cs:effectRef idx="0"/>
    <cs:fontRef idx="minor">
      <a:schemeClr val="dk1">
        <a:lumMod val="75000"/>
        <a:lumOff val="25000"/>
      </a:schemeClr>
    </cs:fontRef>
    <cs:defRPr sz="1800" b="1" kern="1200" baseline="0"/>
  </cs:title>
  <cs:trendline>
    <cs:lnRef idx="0">
      <cs:styleClr val="auto"/>
    </cs:lnRef>
    <cs:fillRef idx="0"/>
    <cs:effectRef idx="0"/>
    <cs:fontRef idx="minor">
      <a:schemeClr val="dk1"/>
    </cs:fontRef>
    <cs:spPr>
      <a:ln w="19050" cap="rnd">
        <a:solidFill>
          <a:schemeClr val="phClr"/>
        </a:solidFill>
      </a:ln>
    </cs:spPr>
  </cs:trendline>
  <cs:trendlineLabel>
    <cs:lnRef idx="0"/>
    <cs:fillRef idx="0"/>
    <cs:effectRef idx="0"/>
    <cs:fontRef idx="minor">
      <a:schemeClr val="dk1">
        <a:lumMod val="75000"/>
        <a:lumOff val="25000"/>
      </a:schemeClr>
    </cs:fontRef>
    <cs:defRPr sz="900" kern="1200"/>
  </cs:trendlineLabel>
  <cs:upBar>
    <cs:lnRef idx="0"/>
    <cs:fillRef idx="0"/>
    <cs:effectRef idx="0"/>
    <cs:fontRef idx="minor">
      <a:schemeClr val="dk1"/>
    </cs:fontRef>
    <cs:spPr>
      <a:solidFill>
        <a:schemeClr val="lt1"/>
      </a:solidFill>
      <a:ln w="9525">
        <a:solidFill>
          <a:schemeClr val="dk1">
            <a:lumMod val="65000"/>
            <a:lumOff val="35000"/>
          </a:schemeClr>
        </a:solidFill>
      </a:ln>
    </cs:spPr>
  </cs:upBar>
  <cs:valueAxis>
    <cs:lnRef idx="0"/>
    <cs:fillRef idx="0"/>
    <cs:effectRef idx="0"/>
    <cs:fontRef idx="minor">
      <a:schemeClr val="dk1">
        <a:lumMod val="75000"/>
        <a:lumOff val="25000"/>
      </a:schemeClr>
    </cs:fontRef>
    <cs:spPr>
      <a:ln>
        <a:noFill/>
      </a:ln>
    </cs:spPr>
    <cs:defRPr sz="900"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02">
  <cs:axisTitle>
    <cs:lnRef idx="0"/>
    <cs:fillRef idx="0"/>
    <cs:effectRef idx="0"/>
    <cs:fontRef idx="minor">
      <a:schemeClr val="tx1">
        <a:lumMod val="65000"/>
        <a:lumOff val="35000"/>
      </a:schemeClr>
    </cs:fontRef>
    <cs:defRPr sz="900" kern="1200" cap="all"/>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800" kern="1200" cap="all" spc="120" normalizeH="0" baseline="0"/>
  </cs:categoryAxis>
  <cs:chartArea mods="allowNoFillOverride allowNoLineOverride">
    <cs:lnRef idx="0"/>
    <cs:fillRef idx="0"/>
    <cs:effectRef idx="0"/>
    <cs:fontRef idx="minor">
      <a:schemeClr val="dk1"/>
    </cs:fontRef>
    <cs:spPr>
      <a:solidFill>
        <a:schemeClr val="lt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50000"/>
        <a:lumOff val="50000"/>
      </a:schemeClr>
    </cs:fontRef>
    <cs:defRPr sz="800" b="0" i="0" u="none" strike="noStrike" kern="1200" baseline="0"/>
    <cs:bodyPr rot="-5400000" spcFirstLastPara="1" vertOverflow="clip" horzOverflow="clip" vert="horz" wrap="square" lIns="38100" tIns="19050" rIns="38100" bIns="19050" anchor="ctr" anchorCtr="1">
      <a:spAutoFit/>
    </cs:bodyPr>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dk1"/>
    </cs:fontRef>
    <cs:spPr>
      <a:solidFill>
        <a:schemeClr val="phClr"/>
      </a:solidFill>
    </cs:spPr>
  </cs:dataPoint>
  <cs:dataPoint3D>
    <cs:lnRef idx="0"/>
    <cs:fillRef idx="0">
      <cs:styleClr val="auto"/>
    </cs:fillRef>
    <cs:effectRef idx="0"/>
    <cs:fontRef idx="minor">
      <a:schemeClr val="dk1"/>
    </cs:fontRef>
    <cs:spPr>
      <a:solidFill>
        <a:schemeClr val="phClr"/>
      </a:solidFill>
    </cs:spPr>
  </cs:dataPoint3D>
  <cs:dataPointLine>
    <cs:lnRef idx="0">
      <cs:styleClr val="auto"/>
    </cs:lnRef>
    <cs:fillRef idx="0"/>
    <cs:effectRef idx="0"/>
    <cs:fontRef idx="minor">
      <a:schemeClr val="dk1"/>
    </cs:fontRef>
    <cs:spPr>
      <a:ln w="22225" cap="rnd">
        <a:solidFill>
          <a:schemeClr val="phClr"/>
        </a:solidFill>
        <a:round/>
      </a:ln>
    </cs:spPr>
  </cs:dataPointLine>
  <cs:dataPointMarker>
    <cs:lnRef idx="0">
      <cs:styleClr val="auto"/>
    </cs:lnRef>
    <cs:fillRef idx="0">
      <cs:styleClr val="auto"/>
    </cs:fillRef>
    <cs:effectRef idx="0"/>
    <cs:fontRef idx="minor">
      <a:schemeClr val="dk1"/>
    </cs:fontRef>
    <cs:spPr>
      <a:solidFill>
        <a:schemeClr val="phClr"/>
      </a:solidFill>
      <a:ln w="9525">
        <a:solidFill>
          <a:schemeClr val="phClr"/>
        </a:solidFill>
        <a:round/>
      </a:ln>
    </cs:spPr>
  </cs:dataPointMarker>
  <cs:dataPointMarkerLayout size="6"/>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kern="1200"/>
  </cs:dataTable>
  <cs:downBar>
    <cs:lnRef idx="0"/>
    <cs:fillRef idx="0"/>
    <cs:effectRef idx="0"/>
    <cs:fontRef idx="minor">
      <a:schemeClr val="dk1"/>
    </cs:fontRef>
    <cs:spPr>
      <a:solidFill>
        <a:schemeClr val="dk1">
          <a:lumMod val="75000"/>
          <a:lumOff val="25000"/>
        </a:schemeClr>
      </a:solidFill>
      <a:ln w="9525">
        <a:solidFill>
          <a:schemeClr val="tx1">
            <a:lumMod val="15000"/>
            <a:lumOff val="85000"/>
          </a:schemeClr>
        </a:solidFill>
      </a:ln>
    </cs:spPr>
  </cs:downBar>
  <cs:dropLine>
    <cs:lnRef idx="0"/>
    <cs:fillRef idx="0"/>
    <cs:effectRef idx="0"/>
    <cs:fontRef idx="minor">
      <a:schemeClr val="dk1"/>
    </cs:fontRef>
    <cs:spPr>
      <a:ln w="9525">
        <a:solidFill>
          <a:schemeClr val="tx1">
            <a:lumMod val="35000"/>
            <a:lumOff val="65000"/>
          </a:schemeClr>
        </a:solidFill>
      </a:ln>
    </cs:spPr>
  </cs:dropLine>
  <cs:errorBar>
    <cs:lnRef idx="0"/>
    <cs:fillRef idx="0"/>
    <cs:effectRef idx="0"/>
    <cs:fontRef idx="minor">
      <a:schemeClr val="dk1"/>
    </cs:fontRef>
    <cs:spPr>
      <a:ln w="9525">
        <a:solidFill>
          <a:schemeClr val="tx1">
            <a:lumMod val="65000"/>
            <a:lumOff val="35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solidFill>
          <a:schemeClr val="tx1">
            <a:lumMod val="15000"/>
            <a:lumOff val="85000"/>
          </a:schemeClr>
        </a:solidFill>
        <a:round/>
      </a:ln>
    </cs:spPr>
  </cs:gridlineMajor>
  <cs:gridlineMinor>
    <cs:lnRef idx="0"/>
    <cs:fillRef idx="0"/>
    <cs:effectRef idx="0"/>
    <cs:fontRef idx="minor">
      <a:schemeClr val="dk1"/>
    </cs:fontRef>
    <cs:spPr>
      <a:ln>
        <a:solidFill>
          <a:schemeClr val="tx1">
            <a:lumMod val="5000"/>
            <a:lumOff val="95000"/>
          </a:schemeClr>
        </a:solidFill>
      </a:ln>
    </cs:spPr>
  </cs:gridlineMinor>
  <cs:hiLoLine>
    <cs:lnRef idx="0"/>
    <cs:fillRef idx="0"/>
    <cs:effectRef idx="0"/>
    <cs:fontRef idx="minor">
      <a:schemeClr val="dk1"/>
    </cs:fontRef>
    <cs:spPr>
      <a:ln w="9525">
        <a:solidFill>
          <a:schemeClr val="tx1">
            <a:lumMod val="50000"/>
            <a:lumOff val="50000"/>
          </a:schemeClr>
        </a:solidFill>
      </a:ln>
    </cs:spPr>
  </cs:hiLoLine>
  <cs:leaderLine>
    <cs:lnRef idx="0"/>
    <cs:fillRef idx="0"/>
    <cs:effectRef idx="0"/>
    <cs:fontRef idx="minor">
      <a:schemeClr val="dk1"/>
    </cs:fontRef>
    <cs:spPr>
      <a:ln w="9525">
        <a:solidFill>
          <a:schemeClr val="tx1">
            <a:lumMod val="35000"/>
            <a:lumOff val="65000"/>
          </a:schemeClr>
        </a:solidFill>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dk1"/>
    </cs:fontRef>
  </cs:plotArea>
  <cs:plotArea3D mods="allowNoFillOverride allowNoLineOverride">
    <cs:lnRef idx="0"/>
    <cs:fillRef idx="0"/>
    <cs:effectRef idx="0"/>
    <cs:fontRef idx="minor">
      <a:schemeClr val="dk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seriesAxis>
  <cs:seriesLine>
    <cs:lnRef idx="0"/>
    <cs:fillRef idx="0"/>
    <cs:effectRef idx="0"/>
    <cs:fontRef idx="minor">
      <a:schemeClr val="dk1"/>
    </cs:fontRef>
    <cs:spPr>
      <a:ln w="9525">
        <a:solidFill>
          <a:schemeClr val="tx1">
            <a:lumMod val="35000"/>
            <a:lumOff val="65000"/>
          </a:schemeClr>
        </a:solidFill>
        <a:round/>
      </a:ln>
    </cs:spPr>
  </cs:seriesLine>
  <cs:title>
    <cs:lnRef idx="0"/>
    <cs:fillRef idx="0"/>
    <cs:effectRef idx="0"/>
    <cs:fontRef idx="minor">
      <a:schemeClr val="tx1">
        <a:lumMod val="65000"/>
        <a:lumOff val="35000"/>
      </a:schemeClr>
    </cs:fontRef>
    <cs:defRPr sz="1600" b="1" kern="1200" cap="all" spc="120" normalizeH="0" baseline="0"/>
  </cs:title>
  <cs:trendline>
    <cs:lnRef idx="0">
      <cs:styleClr val="auto"/>
    </cs:lnRef>
    <cs:fillRef idx="0"/>
    <cs:effectRef idx="0"/>
    <cs:fontRef idx="minor">
      <a:schemeClr val="dk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800" kern="1200"/>
  </cs:trendlineLabel>
  <cs:upBar>
    <cs:lnRef idx="0"/>
    <cs:fillRef idx="0"/>
    <cs:effectRef idx="0"/>
    <cs:fontRef idx="minor">
      <a:schemeClr val="dk1"/>
    </cs:fontRef>
    <cs:spPr>
      <a:solidFill>
        <a:schemeClr val="lt1"/>
      </a:solidFill>
      <a:ln w="9525">
        <a:solidFill>
          <a:schemeClr val="tx1">
            <a:lumMod val="65000"/>
            <a:lumOff val="35000"/>
          </a:schemeClr>
        </a:solidFill>
      </a:ln>
    </cs:spPr>
  </cs:upBar>
  <cs:valueAxis>
    <cs:lnRef idx="0"/>
    <cs:fillRef idx="0"/>
    <cs:effectRef idx="0"/>
    <cs:fontRef idx="minor">
      <a:schemeClr val="tx1">
        <a:lumMod val="65000"/>
        <a:lumOff val="35000"/>
      </a:schemeClr>
    </cs:fontRef>
    <cs:spPr>
      <a:ln w="9525" cap="flat" cmpd="sng" algn="ctr">
        <a:solidFill>
          <a:schemeClr val="dk1">
            <a:lumMod val="15000"/>
            <a:lumOff val="85000"/>
          </a:schemeClr>
        </a:solidFill>
        <a:round/>
      </a:ln>
    </cs:spPr>
    <cs:defRPr sz="900" kern="1200"/>
  </cs:valueAxis>
  <cs:wall>
    <cs:lnRef idx="0"/>
    <cs:fillRef idx="0"/>
    <cs:effectRef idx="0"/>
    <cs:fontRef idx="minor">
      <a:schemeClr val="dk1"/>
    </cs:fontRef>
  </cs:wall>
</cs:chartStyle>
</file>

<file path=ppt/media/image1.jpeg>
</file>

<file path=ppt/media/image2.png>
</file>

<file path=ppt/media/image3.png>
</file>

<file path=ppt/media/image4.png>
</file>

<file path=ppt/media/image5.png>
</file>

<file path=ppt/media/image6.png>
</file>

<file path=ppt/media/image7.png>
</file>

<file path=ppt/media/image8.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697BFB-05FC-45C9-BD02-A4DA7BF844FB}" type="datetimeFigureOut">
              <a:rPr lang="en-US" smtClean="0"/>
              <a:t>3/22/2023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653565-497C-4166-AA0E-DD8C41E0C148}" type="slidenum">
              <a:rPr lang="en-US" smtClean="0"/>
              <a:t>‹#›</a:t>
            </a:fld>
            <a:endParaRPr lang="en-US"/>
          </a:p>
        </p:txBody>
      </p:sp>
    </p:spTree>
    <p:extLst>
      <p:ext uri="{BB962C8B-B14F-4D97-AF65-F5344CB8AC3E}">
        <p14:creationId xmlns:p14="http://schemas.microsoft.com/office/powerpoint/2010/main" val="2138098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3" Type="http://schemas.openxmlformats.org/officeDocument/2006/relationships/hyperlink" Target="https://advisorsmith.com/data/coli" TargetMode="External"/><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1</a:t>
            </a:fld>
            <a:endParaRPr lang="en-US"/>
          </a:p>
        </p:txBody>
      </p:sp>
    </p:spTree>
    <p:extLst>
      <p:ext uri="{BB962C8B-B14F-4D97-AF65-F5344CB8AC3E}">
        <p14:creationId xmlns:p14="http://schemas.microsoft.com/office/powerpoint/2010/main" val="647978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Advantage: Winchester</a:t>
            </a:r>
          </a:p>
          <a:p>
            <a:r>
              <a:rPr lang="en-US" dirty="0"/>
              <a:t>Bureau of Transportation Statistics</a:t>
            </a:r>
          </a:p>
        </p:txBody>
      </p:sp>
      <p:sp>
        <p:nvSpPr>
          <p:cNvPr id="4" name="Slide Number Placeholder 3"/>
          <p:cNvSpPr>
            <a:spLocks noGrp="1"/>
          </p:cNvSpPr>
          <p:nvPr>
            <p:ph type="sldNum" sz="quarter" idx="5"/>
          </p:nvPr>
        </p:nvSpPr>
        <p:spPr/>
        <p:txBody>
          <a:bodyPr/>
          <a:lstStyle/>
          <a:p>
            <a:fld id="{20653565-497C-4166-AA0E-DD8C41E0C148}" type="slidenum">
              <a:rPr lang="en-US" smtClean="0"/>
              <a:t>12</a:t>
            </a:fld>
            <a:endParaRPr lang="en-US"/>
          </a:p>
        </p:txBody>
      </p:sp>
    </p:spTree>
    <p:extLst>
      <p:ext uri="{BB962C8B-B14F-4D97-AF65-F5344CB8AC3E}">
        <p14:creationId xmlns:p14="http://schemas.microsoft.com/office/powerpoint/2010/main" val="40559126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i="0" u="none" strike="noStrike" dirty="0">
                <a:solidFill>
                  <a:srgbClr val="000000"/>
                </a:solidFill>
                <a:effectLst/>
                <a:latin typeface="Calibri" panose="020F0502020204030204" pitchFamily="34" charset="0"/>
              </a:rPr>
              <a:t>https://www.freightquote.com/book/#/quote-summary</a:t>
            </a:r>
            <a:r>
              <a:rPr lang="en-US" dirty="0"/>
              <a:t> </a:t>
            </a:r>
          </a:p>
          <a:p>
            <a:r>
              <a:rPr lang="en-US" dirty="0"/>
              <a:t>Advantage: Tossup- Winchester reaches 6x as many likely customers, So. Boston has cheaper transportation to 4 closest population centers</a:t>
            </a:r>
          </a:p>
        </p:txBody>
      </p:sp>
      <p:sp>
        <p:nvSpPr>
          <p:cNvPr id="4" name="Slide Number Placeholder 3"/>
          <p:cNvSpPr>
            <a:spLocks noGrp="1"/>
          </p:cNvSpPr>
          <p:nvPr>
            <p:ph type="sldNum" sz="quarter" idx="5"/>
          </p:nvPr>
        </p:nvSpPr>
        <p:spPr/>
        <p:txBody>
          <a:bodyPr/>
          <a:lstStyle/>
          <a:p>
            <a:fld id="{20653565-497C-4166-AA0E-DD8C41E0C148}" type="slidenum">
              <a:rPr lang="en-US" smtClean="0"/>
              <a:t>13</a:t>
            </a:fld>
            <a:endParaRPr lang="en-US"/>
          </a:p>
        </p:txBody>
      </p:sp>
    </p:spTree>
    <p:extLst>
      <p:ext uri="{BB962C8B-B14F-4D97-AF65-F5344CB8AC3E}">
        <p14:creationId xmlns:p14="http://schemas.microsoft.com/office/powerpoint/2010/main" val="30997228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Insurance, maintenance, property taxes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Minimize startup costs by considering the triple net lease options only since down payments on investments of this scale are 25-35%</a:t>
            </a:r>
          </a:p>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14</a:t>
            </a:fld>
            <a:endParaRPr lang="en-US"/>
          </a:p>
        </p:txBody>
      </p:sp>
    </p:spTree>
    <p:extLst>
      <p:ext uri="{BB962C8B-B14F-4D97-AF65-F5344CB8AC3E}">
        <p14:creationId xmlns:p14="http://schemas.microsoft.com/office/powerpoint/2010/main" val="2289836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Sales tax on the purchasing side won’t matter much unless major suppliers are in-county- unlikely</a:t>
            </a:r>
          </a:p>
          <a:p>
            <a:r>
              <a:rPr lang="en-US" dirty="0"/>
              <a:t>As sellers, client will have physical nexus in Virginia but charge sales tax based on customer’s state so difference in sales tax percent won’t matter much</a:t>
            </a:r>
          </a:p>
        </p:txBody>
      </p:sp>
      <p:sp>
        <p:nvSpPr>
          <p:cNvPr id="4" name="Slide Number Placeholder 3"/>
          <p:cNvSpPr>
            <a:spLocks noGrp="1"/>
          </p:cNvSpPr>
          <p:nvPr>
            <p:ph type="sldNum" sz="quarter" idx="5"/>
          </p:nvPr>
        </p:nvSpPr>
        <p:spPr/>
        <p:txBody>
          <a:bodyPr/>
          <a:lstStyle/>
          <a:p>
            <a:fld id="{20653565-497C-4166-AA0E-DD8C41E0C148}" type="slidenum">
              <a:rPr lang="en-US" smtClean="0"/>
              <a:t>16</a:t>
            </a:fld>
            <a:endParaRPr lang="en-US"/>
          </a:p>
        </p:txBody>
      </p:sp>
    </p:spTree>
    <p:extLst>
      <p:ext uri="{BB962C8B-B14F-4D97-AF65-F5344CB8AC3E}">
        <p14:creationId xmlns:p14="http://schemas.microsoft.com/office/powerpoint/2010/main" val="27110295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Flagship incentive granted infrequently</a:t>
            </a:r>
          </a:p>
          <a:p>
            <a:r>
              <a:rPr lang="en-US" dirty="0"/>
              <a:t>$5M in capital investment and 50 new jobs at prevailing wage</a:t>
            </a:r>
          </a:p>
        </p:txBody>
      </p:sp>
      <p:sp>
        <p:nvSpPr>
          <p:cNvPr id="4" name="Slide Number Placeholder 3"/>
          <p:cNvSpPr>
            <a:spLocks noGrp="1"/>
          </p:cNvSpPr>
          <p:nvPr>
            <p:ph type="sldNum" sz="quarter" idx="5"/>
          </p:nvPr>
        </p:nvSpPr>
        <p:spPr/>
        <p:txBody>
          <a:bodyPr/>
          <a:lstStyle/>
          <a:p>
            <a:fld id="{20653565-497C-4166-AA0E-DD8C41E0C148}" type="slidenum">
              <a:rPr lang="en-US" smtClean="0"/>
              <a:t>19</a:t>
            </a:fld>
            <a:endParaRPr lang="en-US"/>
          </a:p>
        </p:txBody>
      </p:sp>
    </p:spTree>
    <p:extLst>
      <p:ext uri="{BB962C8B-B14F-4D97-AF65-F5344CB8AC3E}">
        <p14:creationId xmlns:p14="http://schemas.microsoft.com/office/powerpoint/2010/main" val="15445218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20</a:t>
            </a:fld>
            <a:endParaRPr lang="en-US"/>
          </a:p>
        </p:txBody>
      </p:sp>
    </p:spTree>
    <p:extLst>
      <p:ext uri="{BB962C8B-B14F-4D97-AF65-F5344CB8AC3E}">
        <p14:creationId xmlns:p14="http://schemas.microsoft.com/office/powerpoint/2010/main" val="73984266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21</a:t>
            </a:fld>
            <a:endParaRPr lang="en-US"/>
          </a:p>
        </p:txBody>
      </p:sp>
    </p:spTree>
    <p:extLst>
      <p:ext uri="{BB962C8B-B14F-4D97-AF65-F5344CB8AC3E}">
        <p14:creationId xmlns:p14="http://schemas.microsoft.com/office/powerpoint/2010/main" val="118675988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City council process</a:t>
            </a:r>
          </a:p>
          <a:p>
            <a:r>
              <a:rPr lang="en-US" dirty="0"/>
              <a:t>https://www.yesfrederickva.com/doing-business/incentives-financing</a:t>
            </a:r>
          </a:p>
        </p:txBody>
      </p:sp>
      <p:sp>
        <p:nvSpPr>
          <p:cNvPr id="4" name="Slide Number Placeholder 3"/>
          <p:cNvSpPr>
            <a:spLocks noGrp="1"/>
          </p:cNvSpPr>
          <p:nvPr>
            <p:ph type="sldNum" sz="quarter" idx="5"/>
          </p:nvPr>
        </p:nvSpPr>
        <p:spPr/>
        <p:txBody>
          <a:bodyPr/>
          <a:lstStyle/>
          <a:p>
            <a:fld id="{20653565-497C-4166-AA0E-DD8C41E0C148}" type="slidenum">
              <a:rPr lang="en-US" smtClean="0"/>
              <a:t>22</a:t>
            </a:fld>
            <a:endParaRPr lang="en-US"/>
          </a:p>
        </p:txBody>
      </p:sp>
    </p:spTree>
    <p:extLst>
      <p:ext uri="{BB962C8B-B14F-4D97-AF65-F5344CB8AC3E}">
        <p14:creationId xmlns:p14="http://schemas.microsoft.com/office/powerpoint/2010/main" val="2174728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23</a:t>
            </a:fld>
            <a:endParaRPr lang="en-US"/>
          </a:p>
        </p:txBody>
      </p:sp>
    </p:spTree>
    <p:extLst>
      <p:ext uri="{BB962C8B-B14F-4D97-AF65-F5344CB8AC3E}">
        <p14:creationId xmlns:p14="http://schemas.microsoft.com/office/powerpoint/2010/main" val="19924026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24</a:t>
            </a:fld>
            <a:endParaRPr lang="en-US"/>
          </a:p>
        </p:txBody>
      </p:sp>
    </p:spTree>
    <p:extLst>
      <p:ext uri="{BB962C8B-B14F-4D97-AF65-F5344CB8AC3E}">
        <p14:creationId xmlns:p14="http://schemas.microsoft.com/office/powerpoint/2010/main" val="22728290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3</a:t>
            </a:fld>
            <a:endParaRPr lang="en-US"/>
          </a:p>
        </p:txBody>
      </p:sp>
    </p:spTree>
    <p:extLst>
      <p:ext uri="{BB962C8B-B14F-4D97-AF65-F5344CB8AC3E}">
        <p14:creationId xmlns:p14="http://schemas.microsoft.com/office/powerpoint/2010/main" val="319870504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25</a:t>
            </a:fld>
            <a:endParaRPr lang="en-US"/>
          </a:p>
        </p:txBody>
      </p:sp>
    </p:spTree>
    <p:extLst>
      <p:ext uri="{BB962C8B-B14F-4D97-AF65-F5344CB8AC3E}">
        <p14:creationId xmlns:p14="http://schemas.microsoft.com/office/powerpoint/2010/main" val="223622266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26</a:t>
            </a:fld>
            <a:endParaRPr lang="en-US"/>
          </a:p>
        </p:txBody>
      </p:sp>
    </p:spTree>
    <p:extLst>
      <p:ext uri="{BB962C8B-B14F-4D97-AF65-F5344CB8AC3E}">
        <p14:creationId xmlns:p14="http://schemas.microsoft.com/office/powerpoint/2010/main" val="8582384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27</a:t>
            </a:fld>
            <a:endParaRPr lang="en-US"/>
          </a:p>
        </p:txBody>
      </p:sp>
    </p:spTree>
    <p:extLst>
      <p:ext uri="{BB962C8B-B14F-4D97-AF65-F5344CB8AC3E}">
        <p14:creationId xmlns:p14="http://schemas.microsoft.com/office/powerpoint/2010/main" val="39378529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28</a:t>
            </a:fld>
            <a:endParaRPr lang="en-US"/>
          </a:p>
        </p:txBody>
      </p:sp>
    </p:spTree>
    <p:extLst>
      <p:ext uri="{BB962C8B-B14F-4D97-AF65-F5344CB8AC3E}">
        <p14:creationId xmlns:p14="http://schemas.microsoft.com/office/powerpoint/2010/main" val="1483311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29</a:t>
            </a:fld>
            <a:endParaRPr lang="en-US"/>
          </a:p>
        </p:txBody>
      </p:sp>
    </p:spTree>
    <p:extLst>
      <p:ext uri="{BB962C8B-B14F-4D97-AF65-F5344CB8AC3E}">
        <p14:creationId xmlns:p14="http://schemas.microsoft.com/office/powerpoint/2010/main" val="188742555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30</a:t>
            </a:fld>
            <a:endParaRPr lang="en-US"/>
          </a:p>
        </p:txBody>
      </p:sp>
    </p:spTree>
    <p:extLst>
      <p:ext uri="{BB962C8B-B14F-4D97-AF65-F5344CB8AC3E}">
        <p14:creationId xmlns:p14="http://schemas.microsoft.com/office/powerpoint/2010/main" val="17687945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31</a:t>
            </a:fld>
            <a:endParaRPr lang="en-US"/>
          </a:p>
        </p:txBody>
      </p:sp>
    </p:spTree>
    <p:extLst>
      <p:ext uri="{BB962C8B-B14F-4D97-AF65-F5344CB8AC3E}">
        <p14:creationId xmlns:p14="http://schemas.microsoft.com/office/powerpoint/2010/main" val="54374686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32</a:t>
            </a:fld>
            <a:endParaRPr lang="en-US"/>
          </a:p>
        </p:txBody>
      </p:sp>
    </p:spTree>
    <p:extLst>
      <p:ext uri="{BB962C8B-B14F-4D97-AF65-F5344CB8AC3E}">
        <p14:creationId xmlns:p14="http://schemas.microsoft.com/office/powerpoint/2010/main" val="21332530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33</a:t>
            </a:fld>
            <a:endParaRPr lang="en-US"/>
          </a:p>
        </p:txBody>
      </p:sp>
    </p:spTree>
    <p:extLst>
      <p:ext uri="{BB962C8B-B14F-4D97-AF65-F5344CB8AC3E}">
        <p14:creationId xmlns:p14="http://schemas.microsoft.com/office/powerpoint/2010/main" val="196607034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34</a:t>
            </a:fld>
            <a:endParaRPr lang="en-US"/>
          </a:p>
        </p:txBody>
      </p:sp>
    </p:spTree>
    <p:extLst>
      <p:ext uri="{BB962C8B-B14F-4D97-AF65-F5344CB8AC3E}">
        <p14:creationId xmlns:p14="http://schemas.microsoft.com/office/powerpoint/2010/main" val="973668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Higher COL= pricier workers, better access to right corporate customers</a:t>
            </a:r>
          </a:p>
        </p:txBody>
      </p:sp>
      <p:sp>
        <p:nvSpPr>
          <p:cNvPr id="4" name="Slide Number Placeholder 3"/>
          <p:cNvSpPr>
            <a:spLocks noGrp="1"/>
          </p:cNvSpPr>
          <p:nvPr>
            <p:ph type="sldNum" sz="quarter" idx="5"/>
          </p:nvPr>
        </p:nvSpPr>
        <p:spPr/>
        <p:txBody>
          <a:bodyPr/>
          <a:lstStyle/>
          <a:p>
            <a:fld id="{20653565-497C-4166-AA0E-DD8C41E0C148}" type="slidenum">
              <a:rPr lang="en-US" smtClean="0"/>
              <a:t>4</a:t>
            </a:fld>
            <a:endParaRPr lang="en-US"/>
          </a:p>
        </p:txBody>
      </p:sp>
    </p:spTree>
    <p:extLst>
      <p:ext uri="{BB962C8B-B14F-4D97-AF65-F5344CB8AC3E}">
        <p14:creationId xmlns:p14="http://schemas.microsoft.com/office/powerpoint/2010/main" val="107027299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Greater potential for higher profit margin? Higher percentage of potential customers in that market?</a:t>
            </a:r>
          </a:p>
          <a:p>
            <a:r>
              <a:rPr lang="en-US" dirty="0" err="1"/>
              <a:t>AdvisorSmith</a:t>
            </a:r>
            <a:r>
              <a:rPr lang="en-US" dirty="0"/>
              <a:t> cost of living index </a:t>
            </a:r>
            <a:r>
              <a:rPr lang="en-US" b="0" i="0" u="none" strike="noStrike" dirty="0">
                <a:solidFill>
                  <a:srgbClr val="005FB9"/>
                </a:solidFill>
                <a:effectLst/>
                <a:latin typeface="Open Sans" panose="020B0606030504020204" pitchFamily="34" charset="0"/>
                <a:hlinkClick r:id="rId3"/>
              </a:rPr>
              <a:t>https://advisorsmith.com/data/coli</a:t>
            </a:r>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35</a:t>
            </a:fld>
            <a:endParaRPr lang="en-US"/>
          </a:p>
        </p:txBody>
      </p:sp>
    </p:spTree>
    <p:extLst>
      <p:ext uri="{BB962C8B-B14F-4D97-AF65-F5344CB8AC3E}">
        <p14:creationId xmlns:p14="http://schemas.microsoft.com/office/powerpoint/2010/main" val="6896470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1B1E29"/>
                </a:solidFill>
                <a:effectLst/>
                <a:latin typeface="Source Sans Pro" panose="020B0503030403020204" pitchFamily="34" charset="0"/>
              </a:rPr>
              <a:t>https://www.fs.usda.gov/sites/default/files/2020-07/2020-2024%20Food%20Services%20Contract-Generic_0.pdf</a:t>
            </a:r>
          </a:p>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36</a:t>
            </a:fld>
            <a:endParaRPr lang="en-US"/>
          </a:p>
        </p:txBody>
      </p:sp>
    </p:spTree>
    <p:extLst>
      <p:ext uri="{BB962C8B-B14F-4D97-AF65-F5344CB8AC3E}">
        <p14:creationId xmlns:p14="http://schemas.microsoft.com/office/powerpoint/2010/main" val="290196216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Journal of Business and Social Science Review Issue: Vol. 2; No.11; November2021 (pp.12-22)</a:t>
            </a:r>
          </a:p>
        </p:txBody>
      </p:sp>
      <p:sp>
        <p:nvSpPr>
          <p:cNvPr id="4" name="Slide Number Placeholder 3"/>
          <p:cNvSpPr>
            <a:spLocks noGrp="1"/>
          </p:cNvSpPr>
          <p:nvPr>
            <p:ph type="sldNum" sz="quarter" idx="5"/>
          </p:nvPr>
        </p:nvSpPr>
        <p:spPr/>
        <p:txBody>
          <a:bodyPr/>
          <a:lstStyle/>
          <a:p>
            <a:fld id="{20653565-497C-4166-AA0E-DD8C41E0C148}" type="slidenum">
              <a:rPr lang="en-US" smtClean="0"/>
              <a:t>37</a:t>
            </a:fld>
            <a:endParaRPr lang="en-US"/>
          </a:p>
        </p:txBody>
      </p:sp>
    </p:spTree>
    <p:extLst>
      <p:ext uri="{BB962C8B-B14F-4D97-AF65-F5344CB8AC3E}">
        <p14:creationId xmlns:p14="http://schemas.microsoft.com/office/powerpoint/2010/main" val="301658163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222,508 for Winchester within 20 miles.</a:t>
            </a:r>
          </a:p>
          <a:p>
            <a:r>
              <a:rPr lang="en-US" dirty="0"/>
              <a:t>Freemaptool.com</a:t>
            </a:r>
          </a:p>
          <a:p>
            <a:r>
              <a:rPr lang="en-US" dirty="0"/>
              <a:t>https://www.cnbc.com/2022/11/09/fastest-growing-us-cities-kenan-institute.html</a:t>
            </a:r>
          </a:p>
          <a:p>
            <a:r>
              <a:rPr lang="en-US" dirty="0"/>
              <a:t>Strictly speaking, financially…..</a:t>
            </a:r>
          </a:p>
          <a:p>
            <a:r>
              <a:rPr lang="en-US" dirty="0"/>
              <a:t>Inexpensive workforce, low cost of production, use those cheap shipping costs to reach northern VA markets</a:t>
            </a:r>
          </a:p>
        </p:txBody>
      </p:sp>
      <p:sp>
        <p:nvSpPr>
          <p:cNvPr id="4" name="Slide Number Placeholder 3"/>
          <p:cNvSpPr>
            <a:spLocks noGrp="1"/>
          </p:cNvSpPr>
          <p:nvPr>
            <p:ph type="sldNum" sz="quarter" idx="5"/>
          </p:nvPr>
        </p:nvSpPr>
        <p:spPr/>
        <p:txBody>
          <a:bodyPr/>
          <a:lstStyle/>
          <a:p>
            <a:fld id="{20653565-497C-4166-AA0E-DD8C41E0C148}" type="slidenum">
              <a:rPr lang="en-US" smtClean="0"/>
              <a:t>38</a:t>
            </a:fld>
            <a:endParaRPr lang="en-US"/>
          </a:p>
        </p:txBody>
      </p:sp>
    </p:spTree>
    <p:extLst>
      <p:ext uri="{BB962C8B-B14F-4D97-AF65-F5344CB8AC3E}">
        <p14:creationId xmlns:p14="http://schemas.microsoft.com/office/powerpoint/2010/main" val="39713395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222,508 for Winchester within 20 miles.</a:t>
            </a:r>
          </a:p>
          <a:p>
            <a:r>
              <a:rPr lang="en-US" dirty="0"/>
              <a:t>Freemaptool.com</a:t>
            </a:r>
          </a:p>
          <a:p>
            <a:r>
              <a:rPr lang="en-US" dirty="0"/>
              <a:t>https://www.cnbc.com/2022/11/09/fastest-growing-us-cities-kenan-institute.html</a:t>
            </a:r>
          </a:p>
          <a:p>
            <a:r>
              <a:rPr lang="en-US" dirty="0"/>
              <a:t>Strictly speaking, financially…..</a:t>
            </a:r>
          </a:p>
          <a:p>
            <a:r>
              <a:rPr lang="en-US" dirty="0"/>
              <a:t>Inexpensive workforce, low cost of production, use those cheap shipping costs to reach northern VA markets</a:t>
            </a:r>
          </a:p>
        </p:txBody>
      </p:sp>
      <p:sp>
        <p:nvSpPr>
          <p:cNvPr id="4" name="Slide Number Placeholder 3"/>
          <p:cNvSpPr>
            <a:spLocks noGrp="1"/>
          </p:cNvSpPr>
          <p:nvPr>
            <p:ph type="sldNum" sz="quarter" idx="5"/>
          </p:nvPr>
        </p:nvSpPr>
        <p:spPr/>
        <p:txBody>
          <a:bodyPr/>
          <a:lstStyle/>
          <a:p>
            <a:fld id="{20653565-497C-4166-AA0E-DD8C41E0C148}" type="slidenum">
              <a:rPr lang="en-US" smtClean="0"/>
              <a:t>39</a:t>
            </a:fld>
            <a:endParaRPr lang="en-US"/>
          </a:p>
        </p:txBody>
      </p:sp>
    </p:spTree>
    <p:extLst>
      <p:ext uri="{BB962C8B-B14F-4D97-AF65-F5344CB8AC3E}">
        <p14:creationId xmlns:p14="http://schemas.microsoft.com/office/powerpoint/2010/main" val="23562650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Toss-up: Winchester needs fewer improvements up front, but So. Boston is newer, less costly to lease, and likely has compelling incentives to diminish some of upfront costs</a:t>
            </a:r>
          </a:p>
        </p:txBody>
      </p:sp>
      <p:sp>
        <p:nvSpPr>
          <p:cNvPr id="4" name="Slide Number Placeholder 3"/>
          <p:cNvSpPr>
            <a:spLocks noGrp="1"/>
          </p:cNvSpPr>
          <p:nvPr>
            <p:ph type="sldNum" sz="quarter" idx="5"/>
          </p:nvPr>
        </p:nvSpPr>
        <p:spPr/>
        <p:txBody>
          <a:bodyPr/>
          <a:lstStyle/>
          <a:p>
            <a:fld id="{20653565-497C-4166-AA0E-DD8C41E0C148}" type="slidenum">
              <a:rPr lang="en-US" smtClean="0"/>
              <a:t>6</a:t>
            </a:fld>
            <a:endParaRPr lang="en-US"/>
          </a:p>
        </p:txBody>
      </p:sp>
    </p:spTree>
    <p:extLst>
      <p:ext uri="{BB962C8B-B14F-4D97-AF65-F5344CB8AC3E}">
        <p14:creationId xmlns:p14="http://schemas.microsoft.com/office/powerpoint/2010/main" val="35284415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Claritas</a:t>
            </a:r>
            <a:r>
              <a:rPr lang="en-US" dirty="0"/>
              <a:t> PRIZM- potential rating index for zip markets</a:t>
            </a:r>
          </a:p>
        </p:txBody>
      </p:sp>
      <p:sp>
        <p:nvSpPr>
          <p:cNvPr id="4" name="Slide Number Placeholder 3"/>
          <p:cNvSpPr>
            <a:spLocks noGrp="1"/>
          </p:cNvSpPr>
          <p:nvPr>
            <p:ph type="sldNum" sz="quarter" idx="5"/>
          </p:nvPr>
        </p:nvSpPr>
        <p:spPr/>
        <p:txBody>
          <a:bodyPr/>
          <a:lstStyle/>
          <a:p>
            <a:fld id="{20653565-497C-4166-AA0E-DD8C41E0C148}" type="slidenum">
              <a:rPr lang="en-US" smtClean="0"/>
              <a:t>7</a:t>
            </a:fld>
            <a:endParaRPr lang="en-US"/>
          </a:p>
        </p:txBody>
      </p:sp>
    </p:spTree>
    <p:extLst>
      <p:ext uri="{BB962C8B-B14F-4D97-AF65-F5344CB8AC3E}">
        <p14:creationId xmlns:p14="http://schemas.microsoft.com/office/powerpoint/2010/main" val="35647304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2021 income </a:t>
            </a:r>
          </a:p>
        </p:txBody>
      </p:sp>
      <p:sp>
        <p:nvSpPr>
          <p:cNvPr id="4" name="Slide Number Placeholder 3"/>
          <p:cNvSpPr>
            <a:spLocks noGrp="1"/>
          </p:cNvSpPr>
          <p:nvPr>
            <p:ph type="sldNum" sz="quarter" idx="5"/>
          </p:nvPr>
        </p:nvSpPr>
        <p:spPr/>
        <p:txBody>
          <a:bodyPr/>
          <a:lstStyle/>
          <a:p>
            <a:fld id="{20653565-497C-4166-AA0E-DD8C41E0C148}" type="slidenum">
              <a:rPr lang="en-US" smtClean="0"/>
              <a:t>8</a:t>
            </a:fld>
            <a:endParaRPr lang="en-US"/>
          </a:p>
        </p:txBody>
      </p:sp>
    </p:spTree>
    <p:extLst>
      <p:ext uri="{BB962C8B-B14F-4D97-AF65-F5344CB8AC3E}">
        <p14:creationId xmlns:p14="http://schemas.microsoft.com/office/powerpoint/2010/main" val="6339318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a:t>Claritas</a:t>
            </a:r>
            <a:r>
              <a:rPr lang="en-US" dirty="0"/>
              <a:t> Prizm, better mix for supervisors</a:t>
            </a:r>
          </a:p>
        </p:txBody>
      </p:sp>
      <p:sp>
        <p:nvSpPr>
          <p:cNvPr id="4" name="Slide Number Placeholder 3"/>
          <p:cNvSpPr>
            <a:spLocks noGrp="1"/>
          </p:cNvSpPr>
          <p:nvPr>
            <p:ph type="sldNum" sz="quarter" idx="5"/>
          </p:nvPr>
        </p:nvSpPr>
        <p:spPr/>
        <p:txBody>
          <a:bodyPr/>
          <a:lstStyle/>
          <a:p>
            <a:fld id="{20653565-497C-4166-AA0E-DD8C41E0C148}" type="slidenum">
              <a:rPr lang="en-US" smtClean="0"/>
              <a:t>9</a:t>
            </a:fld>
            <a:endParaRPr lang="en-US"/>
          </a:p>
        </p:txBody>
      </p:sp>
    </p:spTree>
    <p:extLst>
      <p:ext uri="{BB962C8B-B14F-4D97-AF65-F5344CB8AC3E}">
        <p14:creationId xmlns:p14="http://schemas.microsoft.com/office/powerpoint/2010/main" val="4456217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Advantage: Winchester- greater number of people of working age, conditioned to travel farther for work, higher income (better change to recruit supervisors), more high school graduates</a:t>
            </a:r>
          </a:p>
        </p:txBody>
      </p:sp>
      <p:sp>
        <p:nvSpPr>
          <p:cNvPr id="4" name="Slide Number Placeholder 3"/>
          <p:cNvSpPr>
            <a:spLocks noGrp="1"/>
          </p:cNvSpPr>
          <p:nvPr>
            <p:ph type="sldNum" sz="quarter" idx="5"/>
          </p:nvPr>
        </p:nvSpPr>
        <p:spPr/>
        <p:txBody>
          <a:bodyPr/>
          <a:lstStyle/>
          <a:p>
            <a:fld id="{20653565-497C-4166-AA0E-DD8C41E0C148}" type="slidenum">
              <a:rPr lang="en-US" smtClean="0"/>
              <a:t>10</a:t>
            </a:fld>
            <a:endParaRPr lang="en-US"/>
          </a:p>
        </p:txBody>
      </p:sp>
    </p:spTree>
    <p:extLst>
      <p:ext uri="{BB962C8B-B14F-4D97-AF65-F5344CB8AC3E}">
        <p14:creationId xmlns:p14="http://schemas.microsoft.com/office/powerpoint/2010/main" val="3152236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Drill down to how competitive proposed salaries are in each community, 2021 BLS numbers. Used Southside VA for So. Boston, Winchester for Winchester. Winchester has higher cost of living, client’s wages are competitive. Outlier is Technician wage in So. Boston, client wage not competitive. In general, wages are more attractive in So. Boston.</a:t>
            </a:r>
          </a:p>
          <a:p>
            <a:endParaRPr lang="en-US" dirty="0"/>
          </a:p>
        </p:txBody>
      </p:sp>
      <p:sp>
        <p:nvSpPr>
          <p:cNvPr id="4" name="Slide Number Placeholder 3"/>
          <p:cNvSpPr>
            <a:spLocks noGrp="1"/>
          </p:cNvSpPr>
          <p:nvPr>
            <p:ph type="sldNum" sz="quarter" idx="5"/>
          </p:nvPr>
        </p:nvSpPr>
        <p:spPr/>
        <p:txBody>
          <a:bodyPr/>
          <a:lstStyle/>
          <a:p>
            <a:fld id="{20653565-497C-4166-AA0E-DD8C41E0C148}" type="slidenum">
              <a:rPr lang="en-US" smtClean="0"/>
              <a:t>11</a:t>
            </a:fld>
            <a:endParaRPr lang="en-US"/>
          </a:p>
        </p:txBody>
      </p:sp>
    </p:spTree>
    <p:extLst>
      <p:ext uri="{BB962C8B-B14F-4D97-AF65-F5344CB8AC3E}">
        <p14:creationId xmlns:p14="http://schemas.microsoft.com/office/powerpoint/2010/main" val="409676731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en-US"/>
              <a:t>Click to edit Master title style</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p>
            <a:fld id="{0D11691C-0DC7-41CA-BCA9-9D24C9B364A0}" type="datetimeFigureOut">
              <a:rPr lang="en-US" smtClean="0"/>
              <a:t>3/22/2023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1055217566"/>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11691C-0DC7-41CA-BCA9-9D24C9B364A0}" type="datetimeFigureOut">
              <a:rPr lang="en-US" smtClean="0"/>
              <a:t>3/22/2023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91278302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D11691C-0DC7-41CA-BCA9-9D24C9B364A0}" type="datetimeFigureOut">
              <a:rPr lang="en-US" smtClean="0"/>
              <a:t>3/22/2023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29326766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11691C-0DC7-41CA-BCA9-9D24C9B364A0}" type="datetimeFigureOut">
              <a:rPr lang="en-US" smtClean="0"/>
              <a:t>3/22/2023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2458294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en-US"/>
              <a:t>Click to edit Master title style</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0D11691C-0DC7-41CA-BCA9-9D24C9B364A0}" type="datetimeFigureOut">
              <a:rPr lang="en-US" smtClean="0"/>
              <a:t>3/22/2023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394624377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0D11691C-0DC7-41CA-BCA9-9D24C9B364A0}" type="datetimeFigureOut">
              <a:rPr lang="en-US" smtClean="0"/>
              <a:t>3/22/2023</a:t>
            </a:fld>
            <a:endParaRPr lang="en-US"/>
          </a:p>
        </p:txBody>
      </p:sp>
      <p:sp>
        <p:nvSpPr>
          <p:cNvPr id="9" name="Footer Placeholder 8"/>
          <p:cNvSpPr>
            <a:spLocks noGrp="1"/>
          </p:cNvSpPr>
          <p:nvPr>
            <p:ph type="ftr" sz="quarter" idx="11"/>
          </p:nvPr>
        </p:nvSpPr>
        <p:spPr/>
        <p:txBody>
          <a:bodyPr/>
          <a:lstStyle/>
          <a:p>
            <a:endParaRPr lang="en-US"/>
          </a:p>
        </p:txBody>
      </p:sp>
      <p:sp>
        <p:nvSpPr>
          <p:cNvPr id="10" name="Slide Number Placeholder 9"/>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35672492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583436" y="3143250"/>
            <a:ext cx="4270248" cy="259677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7" name="Date Placeholder 6"/>
          <p:cNvSpPr>
            <a:spLocks noGrp="1"/>
          </p:cNvSpPr>
          <p:nvPr>
            <p:ph type="dt" sz="half" idx="10"/>
          </p:nvPr>
        </p:nvSpPr>
        <p:spPr/>
        <p:txBody>
          <a:bodyPr/>
          <a:lstStyle/>
          <a:p>
            <a:fld id="{0D11691C-0DC7-41CA-BCA9-9D24C9B364A0}" type="datetimeFigureOut">
              <a:rPr lang="en-US" smtClean="0"/>
              <a:t>3/22/2023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BD1701-A302-4C79-A5BD-203A86C619AA}" type="slidenum">
              <a:rPr lang="en-US" smtClean="0"/>
              <a:t>‹#›</a:t>
            </a:fld>
            <a:endParaRPr lang="en-US"/>
          </a:p>
        </p:txBody>
      </p:sp>
      <p:sp>
        <p:nvSpPr>
          <p:cNvPr id="10" name="Title 9"/>
          <p:cNvSpPr>
            <a:spLocks noGrp="1"/>
          </p:cNvSpPr>
          <p:nvPr>
            <p:ph type="title"/>
          </p:nvPr>
        </p:nvSpPr>
        <p:spPr/>
        <p:txBody>
          <a:bodyPr/>
          <a:lstStyle/>
          <a:p>
            <a:r>
              <a:rPr lang="en-US"/>
              <a:t>Click to edit Master title style</a:t>
            </a:r>
            <a:endParaRPr lang="en-US" dirty="0"/>
          </a:p>
        </p:txBody>
      </p:sp>
    </p:spTree>
    <p:extLst>
      <p:ext uri="{BB962C8B-B14F-4D97-AF65-F5344CB8AC3E}">
        <p14:creationId xmlns:p14="http://schemas.microsoft.com/office/powerpoint/2010/main" val="62050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D11691C-0DC7-41CA-BCA9-9D24C9B364A0}" type="datetimeFigureOut">
              <a:rPr lang="en-US" smtClean="0"/>
              <a:t>3/22/2023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934749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D11691C-0DC7-41CA-BCA9-9D24C9B364A0}" type="datetimeFigureOut">
              <a:rPr lang="en-US" smtClean="0"/>
              <a:t>3/22/2023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3513880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en-US"/>
              <a:t>Click to edit Master title style</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0D11691C-0DC7-41CA-BCA9-9D24C9B364A0}" type="datetimeFigureOut">
              <a:rPr lang="en-US" smtClean="0"/>
              <a:t>3/22/2023</a:t>
            </a:fld>
            <a:endParaRPr lang="en-US"/>
          </a:p>
        </p:txBody>
      </p:sp>
      <p:sp>
        <p:nvSpPr>
          <p:cNvPr id="6" name="Footer Placeholder 5"/>
          <p:cNvSpPr>
            <a:spLocks noGrp="1"/>
          </p:cNvSpPr>
          <p:nvPr>
            <p:ph type="ftr" sz="quarter" idx="11"/>
          </p:nvPr>
        </p:nvSpPr>
        <p:spPr>
          <a:xfrm>
            <a:off x="804672" y="6236208"/>
            <a:ext cx="5167503" cy="320040"/>
          </a:xfrm>
        </p:spPr>
        <p:txBody>
          <a:bodyPr/>
          <a:lstStyle>
            <a:lvl1pPr>
              <a:defRPr>
                <a:solidFill>
                  <a:srgbClr val="FFFFFF">
                    <a:alpha val="69804"/>
                  </a:srgbClr>
                </a:solidFill>
              </a:defRPr>
            </a:lvl1pPr>
          </a:lstStyle>
          <a:p>
            <a:endParaRPr lang="en-US"/>
          </a:p>
        </p:txBody>
      </p:sp>
      <p:sp>
        <p:nvSpPr>
          <p:cNvPr id="7" name="Slide Number Placeholder 6"/>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29659522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tx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rgbClr val="FFFFFF">
                    <a:alpha val="90000"/>
                  </a:srgbClr>
                </a:solidFill>
                <a:effectLst>
                  <a:outerShdw blurRad="50800" dist="38100" dir="2700000" algn="tl" rotWithShape="0">
                    <a:prstClr val="black">
                      <a:alpha val="43000"/>
                    </a:prstClr>
                  </a:outerShdw>
                </a:effectLst>
              </a:defRPr>
            </a:lvl1pPr>
          </a:lstStyle>
          <a:p>
            <a:fld id="{0D11691C-0DC7-41CA-BCA9-9D24C9B364A0}" type="datetimeFigureOut">
              <a:rPr lang="en-US" smtClean="0"/>
              <a:t>3/22/2023</a:t>
            </a:fld>
            <a:endParaRPr lang="en-US"/>
          </a:p>
        </p:txBody>
      </p:sp>
      <p:sp>
        <p:nvSpPr>
          <p:cNvPr id="6" name="Footer Placeholder 5"/>
          <p:cNvSpPr>
            <a:spLocks noGrp="1"/>
          </p:cNvSpPr>
          <p:nvPr>
            <p:ph type="ftr" sz="quarter" idx="11"/>
          </p:nvPr>
        </p:nvSpPr>
        <p:spPr>
          <a:xfrm>
            <a:off x="808523" y="6236208"/>
            <a:ext cx="5103729" cy="320040"/>
          </a:xfrm>
        </p:spPr>
        <p:txBody>
          <a:bodyPr/>
          <a:lstStyle>
            <a:lvl1pPr>
              <a:defRPr>
                <a:solidFill>
                  <a:srgbClr val="FFFFFF">
                    <a:alpha val="70000"/>
                  </a:srgbClr>
                </a:solidFill>
              </a:defRPr>
            </a:lvl1pPr>
          </a:lstStyle>
          <a:p>
            <a:endParaRPr lang="en-US"/>
          </a:p>
        </p:txBody>
      </p:sp>
      <p:sp>
        <p:nvSpPr>
          <p:cNvPr id="7" name="Slide Number Placeholder 6"/>
          <p:cNvSpPr>
            <a:spLocks noGrp="1"/>
          </p:cNvSpPr>
          <p:nvPr>
            <p:ph type="sldNum" sz="quarter" idx="12"/>
          </p:nvPr>
        </p:nvSpPr>
        <p:spPr/>
        <p:txBody>
          <a:bodyPr/>
          <a:lstStyle/>
          <a:p>
            <a:fld id="{03BD1701-A302-4C79-A5BD-203A86C619AA}" type="slidenum">
              <a:rPr lang="en-US" smtClean="0"/>
              <a:t>‹#›</a:t>
            </a:fld>
            <a:endParaRPr lang="en-US"/>
          </a:p>
        </p:txBody>
      </p:sp>
    </p:spTree>
    <p:extLst>
      <p:ext uri="{BB962C8B-B14F-4D97-AF65-F5344CB8AC3E}">
        <p14:creationId xmlns:p14="http://schemas.microsoft.com/office/powerpoint/2010/main" val="3413583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accent2">
            <a:lumMod val="60000"/>
            <a:lumOff val="40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31136" y="964692"/>
            <a:ext cx="7729728" cy="1188720"/>
          </a:xfrm>
          <a:prstGeom prst="rect">
            <a:avLst/>
          </a:prstGeom>
          <a:solidFill>
            <a:schemeClr val="bg1"/>
          </a:solidFill>
          <a:ln w="31750" cap="sq">
            <a:solidFill>
              <a:schemeClr val="tx1">
                <a:lumMod val="75000"/>
                <a:lumOff val="25000"/>
              </a:schemeClr>
            </a:solidFill>
            <a:miter lim="800000"/>
          </a:ln>
        </p:spPr>
        <p:txBody>
          <a:bodyPr vert="horz" lIns="182880" tIns="182880" rIns="182880" bIns="18288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0D11691C-0DC7-41CA-BCA9-9D24C9B364A0}" type="datetimeFigureOut">
              <a:rPr lang="en-US" smtClean="0"/>
              <a:t>3/22/2023</a:t>
            </a:fld>
            <a:endParaRPr lang="en-US"/>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03BD1701-A302-4C79-A5BD-203A86C619AA}" type="slidenum">
              <a:rPr lang="en-US" smtClean="0"/>
              <a:t>‹#›</a:t>
            </a:fld>
            <a:endParaRPr lang="en-US"/>
          </a:p>
        </p:txBody>
      </p:sp>
    </p:spTree>
    <p:extLst>
      <p:ext uri="{BB962C8B-B14F-4D97-AF65-F5344CB8AC3E}">
        <p14:creationId xmlns:p14="http://schemas.microsoft.com/office/powerpoint/2010/main" val="981868595"/>
      </p:ext>
    </p:extLst>
  </p:cSld>
  <p:clrMap bg1="lt1" tx1="dk1" bg2="lt2" tx2="dk2" accent1="accent1" accent2="accent2" accent3="accent3" accent4="accent4" accent5="accent5" accent6="accent6" hlink="hlink" folHlink="folHlink"/>
  <p:sldLayoutIdLst>
    <p:sldLayoutId id="2147483811" r:id="rId1"/>
    <p:sldLayoutId id="2147483812" r:id="rId2"/>
    <p:sldLayoutId id="2147483813" r:id="rId3"/>
    <p:sldLayoutId id="2147483814" r:id="rId4"/>
    <p:sldLayoutId id="2147483815" r:id="rId5"/>
    <p:sldLayoutId id="2147483816" r:id="rId6"/>
    <p:sldLayoutId id="2147483817" r:id="rId7"/>
    <p:sldLayoutId id="2147483818" r:id="rId8"/>
    <p:sldLayoutId id="2147483819" r:id="rId9"/>
    <p:sldLayoutId id="2147483820" r:id="rId10"/>
    <p:sldLayoutId id="2147483821" r:id="rId11"/>
  </p:sldLayoutIdLst>
  <p:txStyles>
    <p:titleStyle>
      <a:lvl1pPr algn="ctr" defTabSz="914400" rtl="0" eaLnBrk="1" latinLnBrk="0" hangingPunct="1">
        <a:lnSpc>
          <a:spcPct val="90000"/>
        </a:lnSpc>
        <a:spcBef>
          <a:spcPct val="0"/>
        </a:spcBef>
        <a:buNone/>
        <a:defRPr sz="2800" kern="1200" cap="all" spc="200" baseline="0">
          <a:solidFill>
            <a:schemeClr val="tx1">
              <a:lumMod val="85000"/>
              <a:lumOff val="15000"/>
            </a:schemeClr>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sz="1600" kern="1200" baseline="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www.developwinchesterva.com/sites-buildings/incentives/"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0.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3.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4.xml"/><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9.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35.xml.rels><?xml version="1.0" encoding="UTF-8" standalone="yes"?>
<Relationships xmlns="http://schemas.openxmlformats.org/package/2006/relationships"><Relationship Id="rId3" Type="http://schemas.openxmlformats.org/officeDocument/2006/relationships/hyperlink" Target="https://advisorsmith.com/data/coli"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chart" Target="../charts/chart4.xml"/></Relationships>
</file>

<file path=ppt/slides/_rels/slide3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1.xml"/><Relationship Id="rId1" Type="http://schemas.openxmlformats.org/officeDocument/2006/relationships/slideLayout" Target="../slideLayouts/slideLayout4.xml"/><Relationship Id="rId4" Type="http://schemas.openxmlformats.org/officeDocument/2006/relationships/image" Target="../media/image1.jpeg"/></Relationships>
</file>

<file path=ppt/slides/_rels/slide3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32.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1.jpe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jpeg"/></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BA47D0-CADE-E057-4633-34FECABE13DF}"/>
              </a:ext>
            </a:extLst>
          </p:cNvPr>
          <p:cNvSpPr>
            <a:spLocks noGrp="1"/>
          </p:cNvSpPr>
          <p:nvPr>
            <p:ph type="ctrTitle"/>
          </p:nvPr>
        </p:nvSpPr>
        <p:spPr/>
        <p:txBody>
          <a:bodyPr/>
          <a:lstStyle/>
          <a:p>
            <a:r>
              <a:rPr lang="en-US" dirty="0"/>
              <a:t>Project Glacier:</a:t>
            </a:r>
            <a:br>
              <a:rPr lang="en-US" dirty="0"/>
            </a:br>
            <a:r>
              <a:rPr lang="en-US" dirty="0"/>
              <a:t>Virginia SITE SELECTION</a:t>
            </a:r>
          </a:p>
        </p:txBody>
      </p:sp>
      <p:sp>
        <p:nvSpPr>
          <p:cNvPr id="3" name="Subtitle 2">
            <a:extLst>
              <a:ext uri="{FF2B5EF4-FFF2-40B4-BE49-F238E27FC236}">
                <a16:creationId xmlns:a16="http://schemas.microsoft.com/office/drawing/2014/main" id="{BA5C8A42-215A-3B91-8BBB-B1EF82FB1CA2}"/>
              </a:ext>
            </a:extLst>
          </p:cNvPr>
          <p:cNvSpPr>
            <a:spLocks noGrp="1"/>
          </p:cNvSpPr>
          <p:nvPr>
            <p:ph type="subTitle" idx="1"/>
          </p:nvPr>
        </p:nvSpPr>
        <p:spPr/>
        <p:txBody>
          <a:bodyPr/>
          <a:lstStyle/>
          <a:p>
            <a:r>
              <a:rPr lang="en-US" dirty="0"/>
              <a:t>Evergreen Advisors, LLC</a:t>
            </a:r>
          </a:p>
          <a:p>
            <a:r>
              <a:rPr lang="en-US" dirty="0"/>
              <a:t>Location Strategies</a:t>
            </a:r>
          </a:p>
        </p:txBody>
      </p:sp>
    </p:spTree>
    <p:extLst>
      <p:ext uri="{BB962C8B-B14F-4D97-AF65-F5344CB8AC3E}">
        <p14:creationId xmlns:p14="http://schemas.microsoft.com/office/powerpoint/2010/main" val="337130079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2614-A969-A84C-81E0-94B487468E4C}"/>
              </a:ext>
            </a:extLst>
          </p:cNvPr>
          <p:cNvSpPr>
            <a:spLocks noGrp="1"/>
          </p:cNvSpPr>
          <p:nvPr>
            <p:ph type="title"/>
          </p:nvPr>
        </p:nvSpPr>
        <p:spPr>
          <a:xfrm>
            <a:off x="2231136" y="581920"/>
            <a:ext cx="7729728" cy="1188720"/>
          </a:xfrm>
        </p:spPr>
        <p:txBody>
          <a:bodyPr/>
          <a:lstStyle/>
          <a:p>
            <a:r>
              <a:rPr lang="en-US" dirty="0"/>
              <a:t>Workforce: Winchester</a:t>
            </a:r>
          </a:p>
        </p:txBody>
      </p:sp>
      <p:sp>
        <p:nvSpPr>
          <p:cNvPr id="7" name="TextBox 6">
            <a:extLst>
              <a:ext uri="{FF2B5EF4-FFF2-40B4-BE49-F238E27FC236}">
                <a16:creationId xmlns:a16="http://schemas.microsoft.com/office/drawing/2014/main" id="{C6B91A4F-FEAB-298D-6FDE-F71874B8EB61}"/>
              </a:ext>
            </a:extLst>
          </p:cNvPr>
          <p:cNvSpPr txBox="1"/>
          <p:nvPr/>
        </p:nvSpPr>
        <p:spPr>
          <a:xfrm>
            <a:off x="6209882" y="2239629"/>
            <a:ext cx="5645421" cy="3385542"/>
          </a:xfrm>
          <a:prstGeom prst="rect">
            <a:avLst/>
          </a:prstGeom>
          <a:noFill/>
        </p:spPr>
        <p:txBody>
          <a:bodyPr wrap="square" rtlCol="0">
            <a:spAutoFit/>
          </a:bodyPr>
          <a:lstStyle/>
          <a:p>
            <a:pPr algn="ctr"/>
            <a:r>
              <a:rPr lang="en-US" sz="2800" dirty="0"/>
              <a:t>Household insights </a:t>
            </a:r>
          </a:p>
          <a:p>
            <a:pPr marL="285750" indent="-285750">
              <a:buFont typeface="Arial" panose="020B0604020202020204" pitchFamily="34" charset="0"/>
              <a:buChar char="•"/>
            </a:pPr>
            <a:r>
              <a:rPr lang="en-US" sz="2800" dirty="0"/>
              <a:t>53% of population between 25-64</a:t>
            </a:r>
          </a:p>
          <a:p>
            <a:pPr marL="285750" indent="-285750">
              <a:buFont typeface="Arial" panose="020B0604020202020204" pitchFamily="34" charset="0"/>
              <a:buChar char="•"/>
            </a:pPr>
            <a:r>
              <a:rPr lang="en-US" sz="2800" dirty="0"/>
              <a:t>50% of households are 2 or 3 people</a:t>
            </a:r>
          </a:p>
          <a:p>
            <a:pPr marL="285750" indent="-285750">
              <a:buFont typeface="Arial" panose="020B0604020202020204" pitchFamily="34" charset="0"/>
              <a:buChar char="•"/>
            </a:pPr>
            <a:r>
              <a:rPr lang="en-US" sz="2800" dirty="0"/>
              <a:t>33% have children and additional 33% are married/no children</a:t>
            </a:r>
          </a:p>
          <a:p>
            <a:pPr marL="285750" indent="-285750">
              <a:buFont typeface="Arial" panose="020B0604020202020204" pitchFamily="34" charset="0"/>
              <a:buChar char="•"/>
            </a:pPr>
            <a:r>
              <a:rPr lang="en-US" sz="2800" dirty="0"/>
              <a:t>Average commute: 23 minutes</a:t>
            </a:r>
          </a:p>
          <a:p>
            <a:pPr marL="285750" indent="-285750">
              <a:buFont typeface="Arial" panose="020B0604020202020204" pitchFamily="34" charset="0"/>
              <a:buChar char="•"/>
            </a:pPr>
            <a:endParaRPr lang="en-US" dirty="0"/>
          </a:p>
        </p:txBody>
      </p:sp>
      <p:graphicFrame>
        <p:nvGraphicFramePr>
          <p:cNvPr id="9" name="Chart 8">
            <a:extLst>
              <a:ext uri="{FF2B5EF4-FFF2-40B4-BE49-F238E27FC236}">
                <a16:creationId xmlns:a16="http://schemas.microsoft.com/office/drawing/2014/main" id="{889CC938-7330-5074-5B52-C2B82227DE98}"/>
              </a:ext>
            </a:extLst>
          </p:cNvPr>
          <p:cNvGraphicFramePr>
            <a:graphicFrameLocks/>
          </p:cNvGraphicFramePr>
          <p:nvPr>
            <p:extLst>
              <p:ext uri="{D42A27DB-BD31-4B8C-83A1-F6EECF244321}">
                <p14:modId xmlns:p14="http://schemas.microsoft.com/office/powerpoint/2010/main" val="223638551"/>
              </p:ext>
            </p:extLst>
          </p:nvPr>
        </p:nvGraphicFramePr>
        <p:xfrm>
          <a:off x="566605" y="1978203"/>
          <a:ext cx="5415515" cy="3646968"/>
        </p:xfrm>
        <a:graphic>
          <a:graphicData uri="http://schemas.openxmlformats.org/drawingml/2006/chart">
            <c:chart xmlns:c="http://schemas.openxmlformats.org/drawingml/2006/chart" xmlns:r="http://schemas.openxmlformats.org/officeDocument/2006/relationships" r:id="rId3"/>
          </a:graphicData>
        </a:graphic>
      </p:graphicFrame>
      <p:sp>
        <p:nvSpPr>
          <p:cNvPr id="10" name="TextBox 9">
            <a:extLst>
              <a:ext uri="{FF2B5EF4-FFF2-40B4-BE49-F238E27FC236}">
                <a16:creationId xmlns:a16="http://schemas.microsoft.com/office/drawing/2014/main" id="{9E1E51CA-CE7D-CB85-C913-F108C58DEBE5}"/>
              </a:ext>
            </a:extLst>
          </p:cNvPr>
          <p:cNvSpPr txBox="1"/>
          <p:nvPr/>
        </p:nvSpPr>
        <p:spPr>
          <a:xfrm>
            <a:off x="1986510" y="5832734"/>
            <a:ext cx="2575705" cy="646331"/>
          </a:xfrm>
          <a:prstGeom prst="rect">
            <a:avLst/>
          </a:prstGeom>
          <a:noFill/>
        </p:spPr>
        <p:txBody>
          <a:bodyPr wrap="none" rtlCol="0">
            <a:spAutoFit/>
          </a:bodyPr>
          <a:lstStyle/>
          <a:p>
            <a:pPr algn="ctr"/>
            <a:r>
              <a:rPr lang="en-US" dirty="0"/>
              <a:t>Population:  28, 136</a:t>
            </a:r>
          </a:p>
          <a:p>
            <a:pPr algn="ctr"/>
            <a:r>
              <a:rPr lang="en-US" dirty="0"/>
              <a:t>222, 508 in 20 mile radius</a:t>
            </a:r>
          </a:p>
        </p:txBody>
      </p:sp>
      <p:pic>
        <p:nvPicPr>
          <p:cNvPr id="3" name="Picture 2" descr="A picture containing text, electronics">
            <a:extLst>
              <a:ext uri="{FF2B5EF4-FFF2-40B4-BE49-F238E27FC236}">
                <a16:creationId xmlns:a16="http://schemas.microsoft.com/office/drawing/2014/main" id="{A0321E13-E1E5-7C4D-8121-93576C13AFB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5477" y="5948516"/>
            <a:ext cx="1412443" cy="748329"/>
          </a:xfrm>
          <a:prstGeom prst="rect">
            <a:avLst/>
          </a:prstGeom>
        </p:spPr>
      </p:pic>
    </p:spTree>
    <p:extLst>
      <p:ext uri="{BB962C8B-B14F-4D97-AF65-F5344CB8AC3E}">
        <p14:creationId xmlns:p14="http://schemas.microsoft.com/office/powerpoint/2010/main" val="1353630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Graphic spid="9" grpId="0">
        <p:bldAsOne/>
      </p:bldGraphic>
      <p:bldP spid="1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2614-A969-A84C-81E0-94B487468E4C}"/>
              </a:ext>
            </a:extLst>
          </p:cNvPr>
          <p:cNvSpPr>
            <a:spLocks noGrp="1"/>
          </p:cNvSpPr>
          <p:nvPr>
            <p:ph type="title"/>
          </p:nvPr>
        </p:nvSpPr>
        <p:spPr>
          <a:xfrm>
            <a:off x="1941207" y="694055"/>
            <a:ext cx="8309585" cy="1188720"/>
          </a:xfrm>
        </p:spPr>
        <p:txBody>
          <a:bodyPr/>
          <a:lstStyle/>
          <a:p>
            <a:r>
              <a:rPr lang="en-US" dirty="0"/>
              <a:t>Wages offered are Competitive</a:t>
            </a:r>
          </a:p>
        </p:txBody>
      </p:sp>
      <p:graphicFrame>
        <p:nvGraphicFramePr>
          <p:cNvPr id="4" name="Table 4">
            <a:extLst>
              <a:ext uri="{FF2B5EF4-FFF2-40B4-BE49-F238E27FC236}">
                <a16:creationId xmlns:a16="http://schemas.microsoft.com/office/drawing/2014/main" id="{E830DF01-9FC4-5AFB-C7D4-6BCE14E4A59B}"/>
              </a:ext>
            </a:extLst>
          </p:cNvPr>
          <p:cNvGraphicFramePr>
            <a:graphicFrameLocks noGrp="1"/>
          </p:cNvGraphicFramePr>
          <p:nvPr>
            <p:ph idx="1"/>
            <p:extLst>
              <p:ext uri="{D42A27DB-BD31-4B8C-83A1-F6EECF244321}">
                <p14:modId xmlns:p14="http://schemas.microsoft.com/office/powerpoint/2010/main" val="1967111495"/>
              </p:ext>
            </p:extLst>
          </p:nvPr>
        </p:nvGraphicFramePr>
        <p:xfrm>
          <a:off x="1362488" y="2290712"/>
          <a:ext cx="9467022" cy="3571240"/>
        </p:xfrm>
        <a:graphic>
          <a:graphicData uri="http://schemas.openxmlformats.org/drawingml/2006/table">
            <a:tbl>
              <a:tblPr firstRow="1" bandRow="1">
                <a:tableStyleId>{5C22544A-7EE6-4342-B048-85BDC9FD1C3A}</a:tableStyleId>
              </a:tblPr>
              <a:tblGrid>
                <a:gridCol w="2577771">
                  <a:extLst>
                    <a:ext uri="{9D8B030D-6E8A-4147-A177-3AD203B41FA5}">
                      <a16:colId xmlns:a16="http://schemas.microsoft.com/office/drawing/2014/main" val="2291185706"/>
                    </a:ext>
                  </a:extLst>
                </a:gridCol>
                <a:gridCol w="2296417">
                  <a:extLst>
                    <a:ext uri="{9D8B030D-6E8A-4147-A177-3AD203B41FA5}">
                      <a16:colId xmlns:a16="http://schemas.microsoft.com/office/drawing/2014/main" val="1426918185"/>
                    </a:ext>
                  </a:extLst>
                </a:gridCol>
                <a:gridCol w="2296417">
                  <a:extLst>
                    <a:ext uri="{9D8B030D-6E8A-4147-A177-3AD203B41FA5}">
                      <a16:colId xmlns:a16="http://schemas.microsoft.com/office/drawing/2014/main" val="811997251"/>
                    </a:ext>
                  </a:extLst>
                </a:gridCol>
                <a:gridCol w="2296417">
                  <a:extLst>
                    <a:ext uri="{9D8B030D-6E8A-4147-A177-3AD203B41FA5}">
                      <a16:colId xmlns:a16="http://schemas.microsoft.com/office/drawing/2014/main" val="2506300912"/>
                    </a:ext>
                  </a:extLst>
                </a:gridCol>
              </a:tblGrid>
              <a:tr h="370840">
                <a:tc rowSpan="2">
                  <a:txBody>
                    <a:bodyPr/>
                    <a:lstStyle/>
                    <a:p>
                      <a:pPr algn="ctr"/>
                      <a:r>
                        <a:rPr lang="en-US" dirty="0"/>
                        <a:t>BLS category</a:t>
                      </a:r>
                    </a:p>
                  </a:txBody>
                  <a:tcPr anchor="ctr"/>
                </a:tc>
                <a:tc gridSpan="3">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Mean Hourly Wages</a:t>
                      </a:r>
                    </a:p>
                  </a:txBody>
                  <a:tcPr anchor="ctr"/>
                </a:tc>
                <a:tc hMerge="1">
                  <a:txBody>
                    <a:bodyPr/>
                    <a:lstStyle/>
                    <a:p>
                      <a:pPr algn="ctr"/>
                      <a:endParaRPr lang="en-US" dirty="0"/>
                    </a:p>
                  </a:txBody>
                  <a:tcPr anchor="ctr"/>
                </a:tc>
                <a:tc hMerge="1">
                  <a:txBody>
                    <a:bodyPr/>
                    <a:lstStyle/>
                    <a:p>
                      <a:pPr algn="ctr"/>
                      <a:endParaRPr lang="en-US" dirty="0"/>
                    </a:p>
                  </a:txBody>
                  <a:tcPr anchor="ctr"/>
                </a:tc>
                <a:extLst>
                  <a:ext uri="{0D108BD9-81ED-4DB2-BD59-A6C34878D82A}">
                    <a16:rowId xmlns:a16="http://schemas.microsoft.com/office/drawing/2014/main" val="2030184892"/>
                  </a:ext>
                </a:extLst>
              </a:tr>
              <a:tr h="370840">
                <a:tc vMerge="1">
                  <a:txBody>
                    <a:bodyPr/>
                    <a:lstStyle/>
                    <a:p>
                      <a:pPr algn="ctr"/>
                      <a:endParaRPr 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Winchester</a:t>
                      </a:r>
                    </a:p>
                  </a:txBody>
                  <a:tcPr anchor="ctr"/>
                </a:tc>
                <a:tc>
                  <a:txBody>
                    <a:bodyPr/>
                    <a:lstStyle/>
                    <a:p>
                      <a:pPr algn="ctr"/>
                      <a:r>
                        <a:rPr lang="en-US" dirty="0"/>
                        <a:t>So. Boston</a:t>
                      </a:r>
                    </a:p>
                  </a:txBody>
                  <a:tcPr anchor="ctr"/>
                </a:tc>
                <a:tc>
                  <a:txBody>
                    <a:bodyPr/>
                    <a:lstStyle/>
                    <a:p>
                      <a:pPr algn="ctr"/>
                      <a:r>
                        <a:rPr lang="en-US" dirty="0"/>
                        <a:t>Client </a:t>
                      </a:r>
                    </a:p>
                    <a:p>
                      <a:pPr algn="ctr"/>
                      <a:r>
                        <a:rPr lang="en-US" dirty="0"/>
                        <a:t>(2000 </a:t>
                      </a:r>
                      <a:r>
                        <a:rPr lang="en-US" dirty="0" err="1"/>
                        <a:t>hrs</a:t>
                      </a:r>
                      <a:r>
                        <a:rPr lang="en-US" dirty="0"/>
                        <a:t>)</a:t>
                      </a:r>
                    </a:p>
                  </a:txBody>
                  <a:tcPr anchor="ctr"/>
                </a:tc>
                <a:extLst>
                  <a:ext uri="{0D108BD9-81ED-4DB2-BD59-A6C34878D82A}">
                    <a16:rowId xmlns:a16="http://schemas.microsoft.com/office/drawing/2014/main" val="3027687387"/>
                  </a:ext>
                </a:extLst>
              </a:tr>
              <a:tr h="370840">
                <a:tc>
                  <a:txBody>
                    <a:bodyPr/>
                    <a:lstStyle/>
                    <a:p>
                      <a:pPr algn="ctr"/>
                      <a:r>
                        <a:rPr lang="en-US" b="1" dirty="0"/>
                        <a:t>Supervisor, prod. </a:t>
                      </a:r>
                    </a:p>
                    <a:p>
                      <a:pPr algn="ctr"/>
                      <a:r>
                        <a:rPr lang="en-US" b="1" dirty="0"/>
                        <a:t>(51-1011)</a:t>
                      </a:r>
                    </a:p>
                  </a:txBody>
                  <a:tcPr anchor="ctr"/>
                </a:tc>
                <a:tc>
                  <a:txBody>
                    <a:bodyPr/>
                    <a:lstStyle/>
                    <a:p>
                      <a:pPr algn="ctr"/>
                      <a:r>
                        <a:rPr lang="en-US" dirty="0"/>
                        <a:t>$31.71</a:t>
                      </a:r>
                    </a:p>
                  </a:txBody>
                  <a:tcPr anchor="ctr"/>
                </a:tc>
                <a:tc>
                  <a:txBody>
                    <a:bodyPr/>
                    <a:lstStyle/>
                    <a:p>
                      <a:pPr algn="ctr"/>
                      <a:r>
                        <a:rPr lang="en-US" dirty="0"/>
                        <a:t>$31.38</a:t>
                      </a:r>
                    </a:p>
                  </a:txBody>
                  <a:tcPr anchor="ctr">
                    <a:solidFill>
                      <a:schemeClr val="accent4">
                        <a:lumMod val="40000"/>
                        <a:lumOff val="60000"/>
                      </a:schemeClr>
                    </a:solidFill>
                  </a:tcPr>
                </a:tc>
                <a:tc>
                  <a:txBody>
                    <a:bodyPr/>
                    <a:lstStyle/>
                    <a:p>
                      <a:pPr algn="ctr"/>
                      <a:r>
                        <a:rPr lang="en-US" dirty="0"/>
                        <a:t>$32.50</a:t>
                      </a:r>
                    </a:p>
                  </a:txBody>
                  <a:tcPr anchor="ctr"/>
                </a:tc>
                <a:extLst>
                  <a:ext uri="{0D108BD9-81ED-4DB2-BD59-A6C34878D82A}">
                    <a16:rowId xmlns:a16="http://schemas.microsoft.com/office/drawing/2014/main" val="3963047960"/>
                  </a:ext>
                </a:extLst>
              </a:tr>
              <a:tr h="370840">
                <a:tc>
                  <a:txBody>
                    <a:bodyPr/>
                    <a:lstStyle/>
                    <a:p>
                      <a:pPr algn="ctr"/>
                      <a:r>
                        <a:rPr lang="en-US" b="1" dirty="0"/>
                        <a:t>Food batch makers (51-3092)</a:t>
                      </a:r>
                    </a:p>
                  </a:txBody>
                  <a:tcPr anchor="ctr"/>
                </a:tc>
                <a:tc>
                  <a:txBody>
                    <a:bodyPr/>
                    <a:lstStyle/>
                    <a:p>
                      <a:pPr algn="ctr"/>
                      <a:r>
                        <a:rPr lang="en-US" dirty="0"/>
                        <a:t>$17.05</a:t>
                      </a:r>
                    </a:p>
                  </a:txBody>
                  <a:tcPr anchor="ctr"/>
                </a:tc>
                <a:tc>
                  <a:txBody>
                    <a:bodyPr/>
                    <a:lstStyle/>
                    <a:p>
                      <a:pPr algn="ctr"/>
                      <a:r>
                        <a:rPr lang="en-US" dirty="0"/>
                        <a:t>$16.69</a:t>
                      </a:r>
                    </a:p>
                  </a:txBody>
                  <a:tcPr anchor="ctr">
                    <a:solidFill>
                      <a:schemeClr val="accent4">
                        <a:lumMod val="40000"/>
                        <a:lumOff val="60000"/>
                      </a:schemeClr>
                    </a:solidFill>
                  </a:tcPr>
                </a:tc>
                <a:tc>
                  <a:txBody>
                    <a:bodyPr/>
                    <a:lstStyle/>
                    <a:p>
                      <a:pPr algn="ctr"/>
                      <a:r>
                        <a:rPr lang="en-US" dirty="0"/>
                        <a:t>$21.50</a:t>
                      </a:r>
                    </a:p>
                  </a:txBody>
                  <a:tcPr anchor="ctr"/>
                </a:tc>
                <a:extLst>
                  <a:ext uri="{0D108BD9-81ED-4DB2-BD59-A6C34878D82A}">
                    <a16:rowId xmlns:a16="http://schemas.microsoft.com/office/drawing/2014/main" val="634042415"/>
                  </a:ext>
                </a:extLst>
              </a:tr>
              <a:tr h="606187">
                <a:tc>
                  <a:txBody>
                    <a:bodyPr/>
                    <a:lstStyle/>
                    <a:p>
                      <a:pPr algn="ctr"/>
                      <a:r>
                        <a:rPr lang="en-US" b="1" dirty="0"/>
                        <a:t>Technician </a:t>
                      </a:r>
                    </a:p>
                    <a:p>
                      <a:pPr algn="ctr"/>
                      <a:r>
                        <a:rPr lang="en-US" b="1" dirty="0"/>
                        <a:t>(19-4013)</a:t>
                      </a:r>
                    </a:p>
                  </a:txBody>
                  <a:tcPr anchor="ctr"/>
                </a:tc>
                <a:tc>
                  <a:txBody>
                    <a:bodyPr/>
                    <a:lstStyle/>
                    <a:p>
                      <a:pPr algn="ctr"/>
                      <a:r>
                        <a:rPr lang="en-US" dirty="0"/>
                        <a:t>$20.75</a:t>
                      </a:r>
                    </a:p>
                  </a:txBody>
                  <a:tcPr anchor="ctr">
                    <a:solidFill>
                      <a:schemeClr val="accent4">
                        <a:lumMod val="40000"/>
                        <a:lumOff val="60000"/>
                      </a:schemeClr>
                    </a:solidFill>
                  </a:tcPr>
                </a:tc>
                <a:tc>
                  <a:txBody>
                    <a:bodyPr/>
                    <a:lstStyle/>
                    <a:p>
                      <a:pPr algn="ctr"/>
                      <a:r>
                        <a:rPr lang="en-US" dirty="0"/>
                        <a:t>$26.63</a:t>
                      </a:r>
                    </a:p>
                  </a:txBody>
                  <a:tcPr anchor="ctr"/>
                </a:tc>
                <a:tc>
                  <a:txBody>
                    <a:bodyPr/>
                    <a:lstStyle/>
                    <a:p>
                      <a:pPr algn="ctr"/>
                      <a:r>
                        <a:rPr lang="en-US" dirty="0"/>
                        <a:t>$25.00</a:t>
                      </a:r>
                    </a:p>
                  </a:txBody>
                  <a:tcPr anchor="ctr"/>
                </a:tc>
                <a:extLst>
                  <a:ext uri="{0D108BD9-81ED-4DB2-BD59-A6C34878D82A}">
                    <a16:rowId xmlns:a16="http://schemas.microsoft.com/office/drawing/2014/main" val="394584728"/>
                  </a:ext>
                </a:extLst>
              </a:tr>
              <a:tr h="370840">
                <a:tc>
                  <a:txBody>
                    <a:bodyPr/>
                    <a:lstStyle/>
                    <a:p>
                      <a:pPr algn="ctr"/>
                      <a:r>
                        <a:rPr lang="en-US" b="1" dirty="0"/>
                        <a:t>Packers and packaging (53-7064)</a:t>
                      </a:r>
                    </a:p>
                  </a:txBody>
                  <a:tcPr anchor="ctr"/>
                </a:tc>
                <a:tc>
                  <a:txBody>
                    <a:bodyPr/>
                    <a:lstStyle/>
                    <a:p>
                      <a:pPr algn="ctr"/>
                      <a:r>
                        <a:rPr lang="en-US" dirty="0"/>
                        <a:t>$16.03</a:t>
                      </a:r>
                    </a:p>
                  </a:txBody>
                  <a:tcPr anchor="ctr"/>
                </a:tc>
                <a:tc>
                  <a:txBody>
                    <a:bodyPr/>
                    <a:lstStyle/>
                    <a:p>
                      <a:pPr algn="ctr"/>
                      <a:r>
                        <a:rPr lang="en-US" dirty="0"/>
                        <a:t>$13.25</a:t>
                      </a:r>
                    </a:p>
                  </a:txBody>
                  <a:tcPr anchor="ctr">
                    <a:solidFill>
                      <a:schemeClr val="accent4">
                        <a:lumMod val="40000"/>
                        <a:lumOff val="60000"/>
                      </a:schemeClr>
                    </a:solidFill>
                  </a:tcPr>
                </a:tc>
                <a:tc>
                  <a:txBody>
                    <a:bodyPr/>
                    <a:lstStyle/>
                    <a:p>
                      <a:pPr algn="ctr"/>
                      <a:r>
                        <a:rPr lang="en-US" dirty="0"/>
                        <a:t>$21.50</a:t>
                      </a:r>
                    </a:p>
                  </a:txBody>
                  <a:tcPr anchor="ctr"/>
                </a:tc>
                <a:extLst>
                  <a:ext uri="{0D108BD9-81ED-4DB2-BD59-A6C34878D82A}">
                    <a16:rowId xmlns:a16="http://schemas.microsoft.com/office/drawing/2014/main" val="2899698733"/>
                  </a:ext>
                </a:extLst>
              </a:tr>
            </a:tbl>
          </a:graphicData>
        </a:graphic>
      </p:graphicFrame>
    </p:spTree>
    <p:extLst>
      <p:ext uri="{BB962C8B-B14F-4D97-AF65-F5344CB8AC3E}">
        <p14:creationId xmlns:p14="http://schemas.microsoft.com/office/powerpoint/2010/main" val="65344100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2614-A969-A84C-81E0-94B487468E4C}"/>
              </a:ext>
            </a:extLst>
          </p:cNvPr>
          <p:cNvSpPr>
            <a:spLocks noGrp="1"/>
          </p:cNvSpPr>
          <p:nvPr>
            <p:ph type="title"/>
          </p:nvPr>
        </p:nvSpPr>
        <p:spPr/>
        <p:txBody>
          <a:bodyPr/>
          <a:lstStyle/>
          <a:p>
            <a:r>
              <a:rPr lang="en-US" dirty="0"/>
              <a:t>Transportation attributes</a:t>
            </a:r>
          </a:p>
        </p:txBody>
      </p:sp>
      <p:graphicFrame>
        <p:nvGraphicFramePr>
          <p:cNvPr id="4" name="Table 4">
            <a:extLst>
              <a:ext uri="{FF2B5EF4-FFF2-40B4-BE49-F238E27FC236}">
                <a16:creationId xmlns:a16="http://schemas.microsoft.com/office/drawing/2014/main" id="{AC7E0168-B106-D27B-3975-E4EA94322C23}"/>
              </a:ext>
            </a:extLst>
          </p:cNvPr>
          <p:cNvGraphicFramePr>
            <a:graphicFrameLocks noGrp="1"/>
          </p:cNvGraphicFramePr>
          <p:nvPr>
            <p:ph idx="1"/>
            <p:extLst>
              <p:ext uri="{D42A27DB-BD31-4B8C-83A1-F6EECF244321}">
                <p14:modId xmlns:p14="http://schemas.microsoft.com/office/powerpoint/2010/main" val="2026793129"/>
              </p:ext>
            </p:extLst>
          </p:nvPr>
        </p:nvGraphicFramePr>
        <p:xfrm>
          <a:off x="1527201" y="2495056"/>
          <a:ext cx="9385309" cy="3992880"/>
        </p:xfrm>
        <a:graphic>
          <a:graphicData uri="http://schemas.openxmlformats.org/drawingml/2006/table">
            <a:tbl>
              <a:tblPr firstRow="1" bandRow="1">
                <a:tableStyleId>{5C22544A-7EE6-4342-B048-85BDC9FD1C3A}</a:tableStyleId>
              </a:tblPr>
              <a:tblGrid>
                <a:gridCol w="4294156">
                  <a:extLst>
                    <a:ext uri="{9D8B030D-6E8A-4147-A177-3AD203B41FA5}">
                      <a16:colId xmlns:a16="http://schemas.microsoft.com/office/drawing/2014/main" val="1923043418"/>
                    </a:ext>
                  </a:extLst>
                </a:gridCol>
                <a:gridCol w="2200143">
                  <a:extLst>
                    <a:ext uri="{9D8B030D-6E8A-4147-A177-3AD203B41FA5}">
                      <a16:colId xmlns:a16="http://schemas.microsoft.com/office/drawing/2014/main" val="4242217151"/>
                    </a:ext>
                  </a:extLst>
                </a:gridCol>
                <a:gridCol w="2891010">
                  <a:extLst>
                    <a:ext uri="{9D8B030D-6E8A-4147-A177-3AD203B41FA5}">
                      <a16:colId xmlns:a16="http://schemas.microsoft.com/office/drawing/2014/main" val="309093146"/>
                    </a:ext>
                  </a:extLst>
                </a:gridCol>
              </a:tblGrid>
              <a:tr h="370840">
                <a:tc>
                  <a:txBody>
                    <a:bodyPr/>
                    <a:lstStyle/>
                    <a:p>
                      <a:pPr algn="ctr"/>
                      <a:r>
                        <a:rPr lang="en-US" sz="2000" dirty="0"/>
                        <a:t>Attribute</a:t>
                      </a:r>
                    </a:p>
                  </a:txBody>
                  <a:tcPr/>
                </a:tc>
                <a:tc>
                  <a:txBody>
                    <a:bodyPr/>
                    <a:lstStyle/>
                    <a:p>
                      <a:pPr algn="ctr"/>
                      <a:r>
                        <a:rPr lang="en-US" sz="2000" dirty="0"/>
                        <a:t>Winchester</a:t>
                      </a:r>
                    </a:p>
                  </a:txBody>
                  <a:tcPr/>
                </a:tc>
                <a:tc>
                  <a:txBody>
                    <a:bodyPr/>
                    <a:lstStyle/>
                    <a:p>
                      <a:pPr algn="ctr"/>
                      <a:r>
                        <a:rPr lang="en-US" sz="2000" dirty="0"/>
                        <a:t>So. Boston</a:t>
                      </a:r>
                    </a:p>
                  </a:txBody>
                  <a:tcPr/>
                </a:tc>
                <a:extLst>
                  <a:ext uri="{0D108BD9-81ED-4DB2-BD59-A6C34878D82A}">
                    <a16:rowId xmlns:a16="http://schemas.microsoft.com/office/drawing/2014/main" val="4046575938"/>
                  </a:ext>
                </a:extLst>
              </a:tr>
              <a:tr h="370840">
                <a:tc>
                  <a:txBody>
                    <a:bodyPr/>
                    <a:lstStyle/>
                    <a:p>
                      <a:r>
                        <a:rPr lang="en-US" sz="2000" b="1" dirty="0"/>
                        <a:t>Population (within 300 miles)</a:t>
                      </a:r>
                    </a:p>
                  </a:txBody>
                  <a:tcPr anchor="ctr"/>
                </a:tc>
                <a:tc>
                  <a:txBody>
                    <a:bodyPr/>
                    <a:lstStyle/>
                    <a:p>
                      <a:pPr algn="ctr"/>
                      <a:r>
                        <a:rPr lang="en-US" sz="2000" dirty="0"/>
                        <a:t>74, 124, 905</a:t>
                      </a:r>
                    </a:p>
                  </a:txBody>
                  <a:tcPr>
                    <a:solidFill>
                      <a:schemeClr val="accent4">
                        <a:lumMod val="40000"/>
                        <a:lumOff val="60000"/>
                      </a:schemeClr>
                    </a:solidFill>
                  </a:tcPr>
                </a:tc>
                <a:tc>
                  <a:txBody>
                    <a:bodyPr/>
                    <a:lstStyle/>
                    <a:p>
                      <a:pPr algn="ctr"/>
                      <a:r>
                        <a:rPr lang="en-US" sz="2000" dirty="0"/>
                        <a:t>44, 346, 119</a:t>
                      </a:r>
                    </a:p>
                    <a:p>
                      <a:pPr algn="ctr"/>
                      <a:endParaRPr lang="en-US" sz="2000" dirty="0"/>
                    </a:p>
                  </a:txBody>
                  <a:tcPr/>
                </a:tc>
                <a:extLst>
                  <a:ext uri="{0D108BD9-81ED-4DB2-BD59-A6C34878D82A}">
                    <a16:rowId xmlns:a16="http://schemas.microsoft.com/office/drawing/2014/main" val="1029817216"/>
                  </a:ext>
                </a:extLst>
              </a:tr>
              <a:tr h="370840">
                <a:tc>
                  <a:txBody>
                    <a:bodyPr/>
                    <a:lstStyle/>
                    <a:p>
                      <a:r>
                        <a:rPr lang="en-US" sz="2000" b="1" dirty="0"/>
                        <a:t>Nearest interstate (mi)</a:t>
                      </a:r>
                    </a:p>
                  </a:txBody>
                  <a:tcPr anchor="ctr"/>
                </a:tc>
                <a:tc>
                  <a:txBody>
                    <a:bodyPr/>
                    <a:lstStyle/>
                    <a:p>
                      <a:pPr algn="ctr"/>
                      <a:r>
                        <a:rPr lang="en-US" sz="2000" dirty="0"/>
                        <a:t>2.1 (I-81)</a:t>
                      </a:r>
                    </a:p>
                  </a:txBody>
                  <a:tcPr>
                    <a:solidFill>
                      <a:schemeClr val="accent4">
                        <a:lumMod val="40000"/>
                        <a:lumOff val="60000"/>
                      </a:schemeClr>
                    </a:solidFill>
                  </a:tcPr>
                </a:tc>
                <a:tc>
                  <a:txBody>
                    <a:bodyPr/>
                    <a:lstStyle/>
                    <a:p>
                      <a:pPr algn="ctr"/>
                      <a:r>
                        <a:rPr lang="en-US" sz="2000" dirty="0"/>
                        <a:t>50 (I-85)</a:t>
                      </a:r>
                    </a:p>
                  </a:txBody>
                  <a:tcPr/>
                </a:tc>
                <a:extLst>
                  <a:ext uri="{0D108BD9-81ED-4DB2-BD59-A6C34878D82A}">
                    <a16:rowId xmlns:a16="http://schemas.microsoft.com/office/drawing/2014/main" val="4262165672"/>
                  </a:ext>
                </a:extLst>
              </a:tr>
              <a:tr h="370840">
                <a:tc>
                  <a:txBody>
                    <a:bodyPr/>
                    <a:lstStyle/>
                    <a:p>
                      <a:r>
                        <a:rPr lang="en-US" sz="2000" b="1" dirty="0"/>
                        <a:t>Nearest international airport (mi)</a:t>
                      </a:r>
                    </a:p>
                  </a:txBody>
                  <a:tcPr anchor="ctr"/>
                </a:tc>
                <a:tc>
                  <a:txBody>
                    <a:bodyPr/>
                    <a:lstStyle/>
                    <a:p>
                      <a:pPr algn="ctr"/>
                      <a:r>
                        <a:rPr lang="en-US" sz="2000" dirty="0"/>
                        <a:t>57.5 </a:t>
                      </a:r>
                    </a:p>
                    <a:p>
                      <a:pPr algn="ctr"/>
                      <a:r>
                        <a:rPr lang="en-US" sz="2000" dirty="0"/>
                        <a:t>(Dulles, IAD)</a:t>
                      </a:r>
                    </a:p>
                  </a:txBody>
                  <a:tcPr>
                    <a:solidFill>
                      <a:schemeClr val="accent4">
                        <a:lumMod val="40000"/>
                        <a:lumOff val="60000"/>
                      </a:schemeClr>
                    </a:solidFill>
                  </a:tcPr>
                </a:tc>
                <a:tc>
                  <a:txBody>
                    <a:bodyPr/>
                    <a:lstStyle/>
                    <a:p>
                      <a:pPr algn="ctr"/>
                      <a:r>
                        <a:rPr lang="en-US" sz="2000" dirty="0"/>
                        <a:t>75 </a:t>
                      </a:r>
                    </a:p>
                    <a:p>
                      <a:pPr algn="ctr"/>
                      <a:r>
                        <a:rPr lang="en-US" sz="2000" dirty="0"/>
                        <a:t>(Raleigh-Durham, RDU)</a:t>
                      </a:r>
                    </a:p>
                  </a:txBody>
                  <a:tcPr/>
                </a:tc>
                <a:extLst>
                  <a:ext uri="{0D108BD9-81ED-4DB2-BD59-A6C34878D82A}">
                    <a16:rowId xmlns:a16="http://schemas.microsoft.com/office/drawing/2014/main" val="3753324493"/>
                  </a:ext>
                </a:extLst>
              </a:tr>
              <a:tr h="370840">
                <a:tc>
                  <a:txBody>
                    <a:bodyPr/>
                    <a:lstStyle/>
                    <a:p>
                      <a:r>
                        <a:rPr lang="en-US" sz="2000" b="1" dirty="0"/>
                        <a:t>Average flight</a:t>
                      </a:r>
                    </a:p>
                  </a:txBody>
                  <a:tcPr anchor="ctr"/>
                </a:tc>
                <a:tc>
                  <a:txBody>
                    <a:bodyPr/>
                    <a:lstStyle/>
                    <a:p>
                      <a:pPr algn="ctr"/>
                      <a:r>
                        <a:rPr lang="en-US" sz="2000" dirty="0"/>
                        <a:t>$508</a:t>
                      </a:r>
                    </a:p>
                  </a:txBody>
                  <a:tcPr/>
                </a:tc>
                <a:tc>
                  <a:txBody>
                    <a:bodyPr/>
                    <a:lstStyle/>
                    <a:p>
                      <a:pPr algn="ctr"/>
                      <a:r>
                        <a:rPr lang="en-US" sz="2000" dirty="0"/>
                        <a:t>$385</a:t>
                      </a:r>
                    </a:p>
                  </a:txBody>
                  <a:tcPr>
                    <a:solidFill>
                      <a:schemeClr val="accent4">
                        <a:lumMod val="40000"/>
                        <a:lumOff val="60000"/>
                      </a:schemeClr>
                    </a:solidFill>
                  </a:tcPr>
                </a:tc>
                <a:extLst>
                  <a:ext uri="{0D108BD9-81ED-4DB2-BD59-A6C34878D82A}">
                    <a16:rowId xmlns:a16="http://schemas.microsoft.com/office/drawing/2014/main" val="1243284134"/>
                  </a:ext>
                </a:extLst>
              </a:tr>
              <a:tr h="370840">
                <a:tc>
                  <a:txBody>
                    <a:bodyPr/>
                    <a:lstStyle/>
                    <a:p>
                      <a:r>
                        <a:rPr lang="en-US" sz="2000" b="1" dirty="0"/>
                        <a:t>Flight cancellations rank (out of 75)</a:t>
                      </a:r>
                    </a:p>
                  </a:txBody>
                  <a:tcPr anchor="ctr"/>
                </a:tc>
                <a:tc>
                  <a:txBody>
                    <a:bodyPr/>
                    <a:lstStyle/>
                    <a:p>
                      <a:pPr algn="ctr"/>
                      <a:r>
                        <a:rPr lang="en-US" sz="2000" dirty="0"/>
                        <a:t>30</a:t>
                      </a:r>
                    </a:p>
                  </a:txBody>
                  <a:tcPr>
                    <a:solidFill>
                      <a:schemeClr val="accent4">
                        <a:lumMod val="40000"/>
                        <a:lumOff val="60000"/>
                      </a:schemeClr>
                    </a:solidFill>
                  </a:tcPr>
                </a:tc>
                <a:tc>
                  <a:txBody>
                    <a:bodyPr/>
                    <a:lstStyle/>
                    <a:p>
                      <a:pPr algn="ctr"/>
                      <a:r>
                        <a:rPr lang="en-US" sz="2000" dirty="0"/>
                        <a:t>15</a:t>
                      </a:r>
                    </a:p>
                  </a:txBody>
                  <a:tcPr/>
                </a:tc>
                <a:extLst>
                  <a:ext uri="{0D108BD9-81ED-4DB2-BD59-A6C34878D82A}">
                    <a16:rowId xmlns:a16="http://schemas.microsoft.com/office/drawing/2014/main" val="1579802257"/>
                  </a:ext>
                </a:extLst>
              </a:tr>
              <a:tr h="370840">
                <a:tc>
                  <a:txBody>
                    <a:bodyPr/>
                    <a:lstStyle/>
                    <a:p>
                      <a:r>
                        <a:rPr lang="en-US" sz="2000" b="1" dirty="0"/>
                        <a:t>Nearest port (mi)</a:t>
                      </a:r>
                    </a:p>
                  </a:txBody>
                  <a:tcPr anchor="ctr"/>
                </a:tc>
                <a:tc>
                  <a:txBody>
                    <a:bodyPr/>
                    <a:lstStyle/>
                    <a:p>
                      <a:pPr algn="ctr"/>
                      <a:r>
                        <a:rPr lang="en-US" sz="2000" dirty="0"/>
                        <a:t>13 </a:t>
                      </a:r>
                    </a:p>
                    <a:p>
                      <a:pPr algn="ctr"/>
                      <a:r>
                        <a:rPr lang="en-US" sz="2000" dirty="0"/>
                        <a:t>(VA Inland Port)</a:t>
                      </a:r>
                    </a:p>
                  </a:txBody>
                  <a:tcPr>
                    <a:solidFill>
                      <a:schemeClr val="accent4">
                        <a:lumMod val="40000"/>
                        <a:lumOff val="60000"/>
                      </a:schemeClr>
                    </a:solidFill>
                  </a:tcPr>
                </a:tc>
                <a:tc>
                  <a:txBody>
                    <a:bodyPr/>
                    <a:lstStyle/>
                    <a:p>
                      <a:pPr algn="ctr"/>
                      <a:r>
                        <a:rPr lang="en-US" sz="2000" dirty="0"/>
                        <a:t>100 </a:t>
                      </a:r>
                    </a:p>
                    <a:p>
                      <a:pPr algn="ctr"/>
                      <a:r>
                        <a:rPr lang="en-US" sz="2000" dirty="0"/>
                        <a:t>(Port of Richmond)</a:t>
                      </a:r>
                    </a:p>
                  </a:txBody>
                  <a:tcPr/>
                </a:tc>
                <a:extLst>
                  <a:ext uri="{0D108BD9-81ED-4DB2-BD59-A6C34878D82A}">
                    <a16:rowId xmlns:a16="http://schemas.microsoft.com/office/drawing/2014/main" val="3853713037"/>
                  </a:ext>
                </a:extLst>
              </a:tr>
            </a:tbl>
          </a:graphicData>
        </a:graphic>
      </p:graphicFrame>
    </p:spTree>
    <p:extLst>
      <p:ext uri="{BB962C8B-B14F-4D97-AF65-F5344CB8AC3E}">
        <p14:creationId xmlns:p14="http://schemas.microsoft.com/office/powerpoint/2010/main" val="271367538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2614-A969-A84C-81E0-94B487468E4C}"/>
              </a:ext>
            </a:extLst>
          </p:cNvPr>
          <p:cNvSpPr>
            <a:spLocks noGrp="1"/>
          </p:cNvSpPr>
          <p:nvPr>
            <p:ph type="title"/>
          </p:nvPr>
        </p:nvSpPr>
        <p:spPr>
          <a:xfrm>
            <a:off x="2283627" y="512516"/>
            <a:ext cx="7729728" cy="893496"/>
          </a:xfrm>
        </p:spPr>
        <p:txBody>
          <a:bodyPr/>
          <a:lstStyle/>
          <a:p>
            <a:r>
              <a:rPr lang="en-US" dirty="0"/>
              <a:t>Logistics</a:t>
            </a:r>
          </a:p>
        </p:txBody>
      </p:sp>
      <p:graphicFrame>
        <p:nvGraphicFramePr>
          <p:cNvPr id="4" name="Table 4">
            <a:extLst>
              <a:ext uri="{FF2B5EF4-FFF2-40B4-BE49-F238E27FC236}">
                <a16:creationId xmlns:a16="http://schemas.microsoft.com/office/drawing/2014/main" id="{6605CA95-CB2F-D771-785B-3AF0185E35DA}"/>
              </a:ext>
            </a:extLst>
          </p:cNvPr>
          <p:cNvGraphicFramePr>
            <a:graphicFrameLocks noGrp="1"/>
          </p:cNvGraphicFramePr>
          <p:nvPr>
            <p:ph idx="1"/>
            <p:extLst>
              <p:ext uri="{D42A27DB-BD31-4B8C-83A1-F6EECF244321}">
                <p14:modId xmlns:p14="http://schemas.microsoft.com/office/powerpoint/2010/main" val="2119770932"/>
              </p:ext>
            </p:extLst>
          </p:nvPr>
        </p:nvGraphicFramePr>
        <p:xfrm>
          <a:off x="2283627" y="1810626"/>
          <a:ext cx="7677237" cy="4094790"/>
        </p:xfrm>
        <a:graphic>
          <a:graphicData uri="http://schemas.openxmlformats.org/drawingml/2006/table">
            <a:tbl>
              <a:tblPr firstRow="1" bandRow="1">
                <a:tableStyleId>{5C22544A-7EE6-4342-B048-85BDC9FD1C3A}</a:tableStyleId>
              </a:tblPr>
              <a:tblGrid>
                <a:gridCol w="2763593">
                  <a:extLst>
                    <a:ext uri="{9D8B030D-6E8A-4147-A177-3AD203B41FA5}">
                      <a16:colId xmlns:a16="http://schemas.microsoft.com/office/drawing/2014/main" val="324671072"/>
                    </a:ext>
                  </a:extLst>
                </a:gridCol>
                <a:gridCol w="2354565">
                  <a:extLst>
                    <a:ext uri="{9D8B030D-6E8A-4147-A177-3AD203B41FA5}">
                      <a16:colId xmlns:a16="http://schemas.microsoft.com/office/drawing/2014/main" val="645813229"/>
                    </a:ext>
                  </a:extLst>
                </a:gridCol>
                <a:gridCol w="2559079">
                  <a:extLst>
                    <a:ext uri="{9D8B030D-6E8A-4147-A177-3AD203B41FA5}">
                      <a16:colId xmlns:a16="http://schemas.microsoft.com/office/drawing/2014/main" val="429980953"/>
                    </a:ext>
                  </a:extLst>
                </a:gridCol>
              </a:tblGrid>
              <a:tr h="370840">
                <a:tc>
                  <a:txBody>
                    <a:bodyPr/>
                    <a:lstStyle/>
                    <a:p>
                      <a:endParaRPr lang="en-US"/>
                    </a:p>
                  </a:txBody>
                  <a:tcPr/>
                </a:tc>
                <a:tc>
                  <a:txBody>
                    <a:bodyPr/>
                    <a:lstStyle/>
                    <a:p>
                      <a:pPr algn="ctr"/>
                      <a:r>
                        <a:rPr lang="en-US" dirty="0"/>
                        <a:t>Winchester</a:t>
                      </a:r>
                    </a:p>
                  </a:txBody>
                  <a:tcPr/>
                </a:tc>
                <a:tc>
                  <a:txBody>
                    <a:bodyPr/>
                    <a:lstStyle/>
                    <a:p>
                      <a:pPr algn="ctr"/>
                      <a:r>
                        <a:rPr lang="en-US" dirty="0"/>
                        <a:t>So. Boston</a:t>
                      </a:r>
                    </a:p>
                  </a:txBody>
                  <a:tcPr/>
                </a:tc>
                <a:extLst>
                  <a:ext uri="{0D108BD9-81ED-4DB2-BD59-A6C34878D82A}">
                    <a16:rowId xmlns:a16="http://schemas.microsoft.com/office/drawing/2014/main" val="1764109448"/>
                  </a:ext>
                </a:extLst>
              </a:tr>
              <a:tr h="370840">
                <a:tc>
                  <a:txBody>
                    <a:bodyPr/>
                    <a:lstStyle/>
                    <a:p>
                      <a:pPr algn="ctr"/>
                      <a:endParaRPr lang="en-US" b="1" dirty="0"/>
                    </a:p>
                    <a:p>
                      <a:pPr algn="ctr"/>
                      <a:endParaRPr lang="en-US" b="1" dirty="0"/>
                    </a:p>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t>4 closest major population centers (mi)</a:t>
                      </a:r>
                    </a:p>
                    <a:p>
                      <a:pPr algn="ctr"/>
                      <a:endParaRPr lang="en-US" b="1" dirty="0"/>
                    </a:p>
                    <a:p>
                      <a:pPr algn="ctr"/>
                      <a:endParaRPr lang="en-US" b="1" dirty="0"/>
                    </a:p>
                  </a:txBody>
                  <a:tcPr anchor="ctr"/>
                </a:tc>
                <a:tc>
                  <a:txBody>
                    <a:bodyPr/>
                    <a:lstStyle/>
                    <a:p>
                      <a:pPr algn="ctr"/>
                      <a:r>
                        <a:rPr lang="en-US" dirty="0"/>
                        <a:t>Baltimore (104), Washington (90.1) Philadelphia (207) Richmond (146)</a:t>
                      </a:r>
                    </a:p>
                  </a:txBody>
                  <a:tcPr anchor="ctr"/>
                </a:tc>
                <a:tc>
                  <a:txBody>
                    <a:bodyPr/>
                    <a:lstStyle/>
                    <a:p>
                      <a:pPr algn="ctr"/>
                      <a:r>
                        <a:rPr lang="en-US" dirty="0"/>
                        <a:t>Raleigh/Durham (70.7) Greensboro (72.7) Norfolk (170)</a:t>
                      </a:r>
                    </a:p>
                    <a:p>
                      <a:pPr algn="ctr"/>
                      <a:r>
                        <a:rPr lang="en-US" dirty="0"/>
                        <a:t>Richmond (118)</a:t>
                      </a:r>
                    </a:p>
                  </a:txBody>
                  <a:tcPr anchor="ctr"/>
                </a:tc>
                <a:extLst>
                  <a:ext uri="{0D108BD9-81ED-4DB2-BD59-A6C34878D82A}">
                    <a16:rowId xmlns:a16="http://schemas.microsoft.com/office/drawing/2014/main" val="3034930535"/>
                  </a:ext>
                </a:extLst>
              </a:tr>
              <a:tr h="63307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t>Average distance (mi)</a:t>
                      </a:r>
                    </a:p>
                  </a:txBody>
                  <a:tcPr anchor="ctr"/>
                </a:tc>
                <a:tc>
                  <a:txBody>
                    <a:bodyPr/>
                    <a:lstStyle/>
                    <a:p>
                      <a:pPr algn="ctr"/>
                      <a:r>
                        <a:rPr lang="en-US" dirty="0"/>
                        <a:t>137</a:t>
                      </a:r>
                    </a:p>
                  </a:txBody>
                  <a:tcPr anchor="ctr"/>
                </a:tc>
                <a:tc>
                  <a:txBody>
                    <a:bodyPr/>
                    <a:lstStyle/>
                    <a:p>
                      <a:pPr algn="ctr"/>
                      <a:r>
                        <a:rPr lang="en-US" dirty="0"/>
                        <a:t>108</a:t>
                      </a:r>
                    </a:p>
                  </a:txBody>
                  <a:tcPr anchor="ctr">
                    <a:solidFill>
                      <a:schemeClr val="accent4">
                        <a:lumMod val="40000"/>
                        <a:lumOff val="60000"/>
                      </a:schemeClr>
                    </a:solidFill>
                  </a:tcPr>
                </a:tc>
                <a:extLst>
                  <a:ext uri="{0D108BD9-81ED-4DB2-BD59-A6C34878D82A}">
                    <a16:rowId xmlns:a16="http://schemas.microsoft.com/office/drawing/2014/main" val="3213627200"/>
                  </a:ext>
                </a:extLst>
              </a:tr>
              <a:tr h="713433">
                <a:tc>
                  <a:txBody>
                    <a:bodyPr/>
                    <a:lstStyle/>
                    <a:p>
                      <a:pPr algn="ctr"/>
                      <a:r>
                        <a:rPr lang="en-US" b="1" dirty="0"/>
                        <a:t>Combined population</a:t>
                      </a:r>
                    </a:p>
                  </a:txBody>
                  <a:tcPr anchor="ctr"/>
                </a:tc>
                <a:tc>
                  <a:txBody>
                    <a:bodyPr/>
                    <a:lstStyle/>
                    <a:p>
                      <a:pPr algn="ctr"/>
                      <a:r>
                        <a:rPr lang="en-US" dirty="0"/>
                        <a:t>12, 078, 102</a:t>
                      </a:r>
                    </a:p>
                  </a:txBody>
                  <a:tcPr anchor="ctr">
                    <a:solidFill>
                      <a:schemeClr val="accent4">
                        <a:lumMod val="40000"/>
                        <a:lumOff val="60000"/>
                      </a:schemeClr>
                    </a:solidFill>
                  </a:tcPr>
                </a:tc>
                <a:tc>
                  <a:txBody>
                    <a:bodyPr/>
                    <a:lstStyle/>
                    <a:p>
                      <a:pPr algn="ctr"/>
                      <a:r>
                        <a:rPr lang="en-US" dirty="0"/>
                        <a:t>2, 424, 693</a:t>
                      </a:r>
                    </a:p>
                  </a:txBody>
                  <a:tcPr anchor="ctr"/>
                </a:tc>
                <a:extLst>
                  <a:ext uri="{0D108BD9-81ED-4DB2-BD59-A6C34878D82A}">
                    <a16:rowId xmlns:a16="http://schemas.microsoft.com/office/drawing/2014/main" val="1727313756"/>
                  </a:ext>
                </a:extLst>
              </a:tr>
              <a:tr h="612950">
                <a:tc>
                  <a:txBody>
                    <a:bodyPr/>
                    <a:lstStyle/>
                    <a:p>
                      <a:pPr algn="ctr"/>
                      <a:r>
                        <a:rPr lang="en-US" b="1" dirty="0"/>
                        <a:t>Average cost of shipment*</a:t>
                      </a:r>
                    </a:p>
                  </a:txBody>
                  <a:tcPr anchor="ctr"/>
                </a:tc>
                <a:tc>
                  <a:txBody>
                    <a:bodyPr/>
                    <a:lstStyle/>
                    <a:p>
                      <a:pPr algn="ctr"/>
                      <a:r>
                        <a:rPr lang="en-US" dirty="0"/>
                        <a:t>$754.78</a:t>
                      </a:r>
                    </a:p>
                  </a:txBody>
                  <a:tcPr anchor="ctr"/>
                </a:tc>
                <a:tc>
                  <a:txBody>
                    <a:bodyPr/>
                    <a:lstStyle/>
                    <a:p>
                      <a:pPr algn="ctr"/>
                      <a:r>
                        <a:rPr lang="en-US" dirty="0"/>
                        <a:t>$580.68</a:t>
                      </a:r>
                    </a:p>
                  </a:txBody>
                  <a:tcPr anchor="ctr">
                    <a:solidFill>
                      <a:schemeClr val="accent4">
                        <a:lumMod val="40000"/>
                        <a:lumOff val="60000"/>
                      </a:schemeClr>
                    </a:solidFill>
                  </a:tcPr>
                </a:tc>
                <a:extLst>
                  <a:ext uri="{0D108BD9-81ED-4DB2-BD59-A6C34878D82A}">
                    <a16:rowId xmlns:a16="http://schemas.microsoft.com/office/drawing/2014/main" val="2351332573"/>
                  </a:ext>
                </a:extLst>
              </a:tr>
            </a:tbl>
          </a:graphicData>
        </a:graphic>
      </p:graphicFrame>
      <p:sp>
        <p:nvSpPr>
          <p:cNvPr id="5" name="TextBox 4">
            <a:extLst>
              <a:ext uri="{FF2B5EF4-FFF2-40B4-BE49-F238E27FC236}">
                <a16:creationId xmlns:a16="http://schemas.microsoft.com/office/drawing/2014/main" id="{B150F143-9E99-8DF9-F97C-8E4832B9327E}"/>
              </a:ext>
            </a:extLst>
          </p:cNvPr>
          <p:cNvSpPr txBox="1"/>
          <p:nvPr/>
        </p:nvSpPr>
        <p:spPr>
          <a:xfrm>
            <a:off x="2478062" y="5945374"/>
            <a:ext cx="5700728" cy="400110"/>
          </a:xfrm>
          <a:prstGeom prst="rect">
            <a:avLst/>
          </a:prstGeom>
          <a:noFill/>
        </p:spPr>
        <p:txBody>
          <a:bodyPr wrap="none" rtlCol="0">
            <a:spAutoFit/>
          </a:bodyPr>
          <a:lstStyle/>
          <a:p>
            <a:r>
              <a:rPr lang="en-US" dirty="0"/>
              <a:t>*Five 11,000 </a:t>
            </a:r>
            <a:r>
              <a:rPr lang="en-US" dirty="0" err="1"/>
              <a:t>lb</a:t>
            </a:r>
            <a:r>
              <a:rPr lang="en-US" dirty="0"/>
              <a:t> 48 x 48 pallets containing beverages in </a:t>
            </a:r>
            <a:r>
              <a:rPr lang="en-US" sz="2000" b="1" dirty="0">
                <a:latin typeface="Times New Roman" panose="02020603050405020304" pitchFamily="18" charset="0"/>
                <a:cs typeface="Times New Roman" panose="02020603050405020304" pitchFamily="18" charset="0"/>
              </a:rPr>
              <a:t>1</a:t>
            </a:r>
            <a:r>
              <a:rPr lang="en-US" dirty="0"/>
              <a:t> TL</a:t>
            </a:r>
          </a:p>
        </p:txBody>
      </p:sp>
    </p:spTree>
    <p:extLst>
      <p:ext uri="{BB962C8B-B14F-4D97-AF65-F5344CB8AC3E}">
        <p14:creationId xmlns:p14="http://schemas.microsoft.com/office/powerpoint/2010/main" val="5190973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2614-A969-A84C-81E0-94B487468E4C}"/>
              </a:ext>
            </a:extLst>
          </p:cNvPr>
          <p:cNvSpPr>
            <a:spLocks noGrp="1"/>
          </p:cNvSpPr>
          <p:nvPr>
            <p:ph type="title"/>
          </p:nvPr>
        </p:nvSpPr>
        <p:spPr/>
        <p:txBody>
          <a:bodyPr/>
          <a:lstStyle/>
          <a:p>
            <a:r>
              <a:rPr lang="en-US" dirty="0"/>
              <a:t>REAL ESTATE COMPS</a:t>
            </a:r>
          </a:p>
        </p:txBody>
      </p:sp>
      <p:graphicFrame>
        <p:nvGraphicFramePr>
          <p:cNvPr id="4" name="Table 4">
            <a:extLst>
              <a:ext uri="{FF2B5EF4-FFF2-40B4-BE49-F238E27FC236}">
                <a16:creationId xmlns:a16="http://schemas.microsoft.com/office/drawing/2014/main" id="{D2A45629-822E-D67B-3C85-632805BBE767}"/>
              </a:ext>
            </a:extLst>
          </p:cNvPr>
          <p:cNvGraphicFramePr>
            <a:graphicFrameLocks noGrp="1"/>
          </p:cNvGraphicFramePr>
          <p:nvPr>
            <p:ph idx="1"/>
            <p:extLst>
              <p:ext uri="{D42A27DB-BD31-4B8C-83A1-F6EECF244321}">
                <p14:modId xmlns:p14="http://schemas.microsoft.com/office/powerpoint/2010/main" val="285132581"/>
              </p:ext>
            </p:extLst>
          </p:nvPr>
        </p:nvGraphicFramePr>
        <p:xfrm>
          <a:off x="1714920" y="2448052"/>
          <a:ext cx="8762160" cy="1483360"/>
        </p:xfrm>
        <a:graphic>
          <a:graphicData uri="http://schemas.openxmlformats.org/drawingml/2006/table">
            <a:tbl>
              <a:tblPr firstRow="1" bandRow="1">
                <a:tableStyleId>{5C22544A-7EE6-4342-B048-85BDC9FD1C3A}</a:tableStyleId>
              </a:tblPr>
              <a:tblGrid>
                <a:gridCol w="1752432">
                  <a:extLst>
                    <a:ext uri="{9D8B030D-6E8A-4147-A177-3AD203B41FA5}">
                      <a16:colId xmlns:a16="http://schemas.microsoft.com/office/drawing/2014/main" val="2833900968"/>
                    </a:ext>
                  </a:extLst>
                </a:gridCol>
                <a:gridCol w="1752432">
                  <a:extLst>
                    <a:ext uri="{9D8B030D-6E8A-4147-A177-3AD203B41FA5}">
                      <a16:colId xmlns:a16="http://schemas.microsoft.com/office/drawing/2014/main" val="3343125551"/>
                    </a:ext>
                  </a:extLst>
                </a:gridCol>
                <a:gridCol w="1752432">
                  <a:extLst>
                    <a:ext uri="{9D8B030D-6E8A-4147-A177-3AD203B41FA5}">
                      <a16:colId xmlns:a16="http://schemas.microsoft.com/office/drawing/2014/main" val="1175960502"/>
                    </a:ext>
                  </a:extLst>
                </a:gridCol>
                <a:gridCol w="1752432">
                  <a:extLst>
                    <a:ext uri="{9D8B030D-6E8A-4147-A177-3AD203B41FA5}">
                      <a16:colId xmlns:a16="http://schemas.microsoft.com/office/drawing/2014/main" val="1916281821"/>
                    </a:ext>
                  </a:extLst>
                </a:gridCol>
                <a:gridCol w="1752432">
                  <a:extLst>
                    <a:ext uri="{9D8B030D-6E8A-4147-A177-3AD203B41FA5}">
                      <a16:colId xmlns:a16="http://schemas.microsoft.com/office/drawing/2014/main" val="2210571396"/>
                    </a:ext>
                  </a:extLst>
                </a:gridCol>
              </a:tblGrid>
              <a:tr h="370840">
                <a:tc>
                  <a:txBody>
                    <a:bodyPr/>
                    <a:lstStyle/>
                    <a:p>
                      <a:pPr algn="ctr"/>
                      <a:r>
                        <a:rPr lang="en-US" dirty="0"/>
                        <a:t>Winchester</a:t>
                      </a:r>
                    </a:p>
                  </a:txBody>
                  <a:tcPr/>
                </a:tc>
                <a:tc>
                  <a:txBody>
                    <a:bodyPr/>
                    <a:lstStyle/>
                    <a:p>
                      <a:pPr algn="ctr"/>
                      <a:r>
                        <a:rPr lang="en-US" dirty="0"/>
                        <a:t>Year Built</a:t>
                      </a:r>
                    </a:p>
                  </a:txBody>
                  <a:tcPr/>
                </a:tc>
                <a:tc>
                  <a:txBody>
                    <a:bodyPr/>
                    <a:lstStyle/>
                    <a:p>
                      <a:pPr algn="ctr"/>
                      <a:r>
                        <a:rPr lang="en-US" baseline="0" dirty="0"/>
                        <a:t>Terms</a:t>
                      </a:r>
                    </a:p>
                  </a:txBody>
                  <a:tcPr/>
                </a:tc>
                <a:tc>
                  <a:txBody>
                    <a:bodyPr/>
                    <a:lstStyle/>
                    <a:p>
                      <a:pPr algn="ctr"/>
                      <a:r>
                        <a:rPr lang="en-US" dirty="0"/>
                        <a:t>$/ ft</a:t>
                      </a:r>
                      <a:r>
                        <a:rPr lang="en-US" baseline="30000" dirty="0"/>
                        <a:t>2</a:t>
                      </a:r>
                    </a:p>
                  </a:txBody>
                  <a:tcPr/>
                </a:tc>
                <a:tc>
                  <a:txBody>
                    <a:bodyPr/>
                    <a:lstStyle/>
                    <a:p>
                      <a:pPr algn="ctr"/>
                      <a:r>
                        <a:rPr lang="en-US" dirty="0"/>
                        <a:t>Sales price</a:t>
                      </a:r>
                    </a:p>
                  </a:txBody>
                  <a:tcPr/>
                </a:tc>
                <a:extLst>
                  <a:ext uri="{0D108BD9-81ED-4DB2-BD59-A6C34878D82A}">
                    <a16:rowId xmlns:a16="http://schemas.microsoft.com/office/drawing/2014/main" val="1975550677"/>
                  </a:ext>
                </a:extLst>
              </a:tr>
              <a:tr h="370840">
                <a:tc>
                  <a:txBody>
                    <a:bodyPr/>
                    <a:lstStyle/>
                    <a:p>
                      <a:pPr algn="ctr"/>
                      <a:r>
                        <a:rPr lang="en-US" b="1" dirty="0"/>
                        <a:t>Apple  Valley</a:t>
                      </a:r>
                    </a:p>
                  </a:txBody>
                  <a:tcPr/>
                </a:tc>
                <a:tc>
                  <a:txBody>
                    <a:bodyPr/>
                    <a:lstStyle/>
                    <a:p>
                      <a:pPr algn="ctr"/>
                      <a:r>
                        <a:rPr lang="en-US" dirty="0"/>
                        <a:t>2008</a:t>
                      </a:r>
                    </a:p>
                  </a:txBody>
                  <a:tcPr/>
                </a:tc>
                <a:tc>
                  <a:txBody>
                    <a:bodyPr/>
                    <a:lstStyle/>
                    <a:p>
                      <a:pPr algn="ctr"/>
                      <a:r>
                        <a:rPr lang="en-US" dirty="0"/>
                        <a:t>NNN Lease</a:t>
                      </a:r>
                    </a:p>
                  </a:txBody>
                  <a:tcPr/>
                </a:tc>
                <a:tc>
                  <a:txBody>
                    <a:bodyPr/>
                    <a:lstStyle/>
                    <a:p>
                      <a:pPr algn="ctr"/>
                      <a:r>
                        <a:rPr lang="en-US" dirty="0"/>
                        <a:t>4.75</a:t>
                      </a:r>
                    </a:p>
                  </a:txBody>
                  <a:tcPr/>
                </a:tc>
                <a:tc>
                  <a:txBody>
                    <a:bodyPr/>
                    <a:lstStyle/>
                    <a:p>
                      <a:pPr algn="ctr"/>
                      <a:r>
                        <a:rPr lang="en-US" dirty="0"/>
                        <a:t>--</a:t>
                      </a:r>
                    </a:p>
                  </a:txBody>
                  <a:tcPr/>
                </a:tc>
                <a:extLst>
                  <a:ext uri="{0D108BD9-81ED-4DB2-BD59-A6C34878D82A}">
                    <a16:rowId xmlns:a16="http://schemas.microsoft.com/office/drawing/2014/main" val="3946695367"/>
                  </a:ext>
                </a:extLst>
              </a:tr>
              <a:tr h="370840">
                <a:tc>
                  <a:txBody>
                    <a:bodyPr/>
                    <a:lstStyle/>
                    <a:p>
                      <a:pPr algn="ctr"/>
                      <a:r>
                        <a:rPr lang="en-US" b="1" dirty="0"/>
                        <a:t>Property A</a:t>
                      </a:r>
                    </a:p>
                  </a:txBody>
                  <a:tcPr/>
                </a:tc>
                <a:tc>
                  <a:txBody>
                    <a:bodyPr/>
                    <a:lstStyle/>
                    <a:p>
                      <a:pPr algn="ctr"/>
                      <a:r>
                        <a:rPr lang="en-US" dirty="0"/>
                        <a:t>2023</a:t>
                      </a:r>
                    </a:p>
                  </a:txBody>
                  <a:tcPr/>
                </a:tc>
                <a:tc>
                  <a:txBody>
                    <a:bodyPr/>
                    <a:lstStyle/>
                    <a:p>
                      <a:pPr algn="ctr"/>
                      <a:r>
                        <a:rPr lang="en-US" dirty="0"/>
                        <a:t>Lease</a:t>
                      </a:r>
                    </a:p>
                  </a:txBody>
                  <a:tcPr/>
                </a:tc>
                <a:tc>
                  <a:txBody>
                    <a:bodyPr/>
                    <a:lstStyle/>
                    <a:p>
                      <a:pPr algn="ctr"/>
                      <a:r>
                        <a:rPr lang="en-US" dirty="0"/>
                        <a:t>8.25</a:t>
                      </a:r>
                    </a:p>
                  </a:txBody>
                  <a:tcPr/>
                </a:tc>
                <a:tc>
                  <a:txBody>
                    <a:bodyPr/>
                    <a:lstStyle/>
                    <a:p>
                      <a:pPr algn="ctr"/>
                      <a:r>
                        <a:rPr lang="en-US" dirty="0"/>
                        <a:t>--</a:t>
                      </a:r>
                    </a:p>
                  </a:txBody>
                  <a:tcPr/>
                </a:tc>
                <a:extLst>
                  <a:ext uri="{0D108BD9-81ED-4DB2-BD59-A6C34878D82A}">
                    <a16:rowId xmlns:a16="http://schemas.microsoft.com/office/drawing/2014/main" val="2104597047"/>
                  </a:ext>
                </a:extLst>
              </a:tr>
              <a:tr h="370840">
                <a:tc>
                  <a:txBody>
                    <a:bodyPr/>
                    <a:lstStyle/>
                    <a:p>
                      <a:pPr algn="ctr"/>
                      <a:r>
                        <a:rPr lang="en-US" b="1" dirty="0"/>
                        <a:t>Property B</a:t>
                      </a:r>
                    </a:p>
                  </a:txBody>
                  <a:tcPr/>
                </a:tc>
                <a:tc>
                  <a:txBody>
                    <a:bodyPr/>
                    <a:lstStyle/>
                    <a:p>
                      <a:pPr algn="ctr"/>
                      <a:r>
                        <a:rPr lang="en-US" dirty="0"/>
                        <a:t>1999</a:t>
                      </a:r>
                    </a:p>
                  </a:txBody>
                  <a:tcPr/>
                </a:tc>
                <a:tc>
                  <a:txBody>
                    <a:bodyPr/>
                    <a:lstStyle/>
                    <a:p>
                      <a:pPr algn="ctr"/>
                      <a:r>
                        <a:rPr lang="en-US" dirty="0"/>
                        <a:t>Sale</a:t>
                      </a:r>
                    </a:p>
                  </a:txBody>
                  <a:tcPr/>
                </a:tc>
                <a:tc>
                  <a:txBody>
                    <a:bodyPr/>
                    <a:lstStyle/>
                    <a:p>
                      <a:pPr algn="ctr"/>
                      <a:r>
                        <a:rPr lang="en-US" dirty="0"/>
                        <a:t>85</a:t>
                      </a:r>
                    </a:p>
                  </a:txBody>
                  <a:tcPr/>
                </a:tc>
                <a:tc>
                  <a:txBody>
                    <a:bodyPr/>
                    <a:lstStyle/>
                    <a:p>
                      <a:pPr algn="ctr"/>
                      <a:r>
                        <a:rPr lang="en-US" dirty="0"/>
                        <a:t>$4, 250, 000</a:t>
                      </a:r>
                    </a:p>
                  </a:txBody>
                  <a:tcPr/>
                </a:tc>
                <a:extLst>
                  <a:ext uri="{0D108BD9-81ED-4DB2-BD59-A6C34878D82A}">
                    <a16:rowId xmlns:a16="http://schemas.microsoft.com/office/drawing/2014/main" val="1893749674"/>
                  </a:ext>
                </a:extLst>
              </a:tr>
            </a:tbl>
          </a:graphicData>
        </a:graphic>
      </p:graphicFrame>
      <p:graphicFrame>
        <p:nvGraphicFramePr>
          <p:cNvPr id="5" name="Table 4">
            <a:extLst>
              <a:ext uri="{FF2B5EF4-FFF2-40B4-BE49-F238E27FC236}">
                <a16:creationId xmlns:a16="http://schemas.microsoft.com/office/drawing/2014/main" id="{74127B05-DE28-8A1E-9740-EF16F07A04C1}"/>
              </a:ext>
            </a:extLst>
          </p:cNvPr>
          <p:cNvGraphicFramePr>
            <a:graphicFrameLocks/>
          </p:cNvGraphicFramePr>
          <p:nvPr>
            <p:extLst>
              <p:ext uri="{D42A27DB-BD31-4B8C-83A1-F6EECF244321}">
                <p14:modId xmlns:p14="http://schemas.microsoft.com/office/powerpoint/2010/main" val="3908629566"/>
              </p:ext>
            </p:extLst>
          </p:nvPr>
        </p:nvGraphicFramePr>
        <p:xfrm>
          <a:off x="1714920" y="4409948"/>
          <a:ext cx="8762160" cy="1752600"/>
        </p:xfrm>
        <a:graphic>
          <a:graphicData uri="http://schemas.openxmlformats.org/drawingml/2006/table">
            <a:tbl>
              <a:tblPr firstRow="1" bandRow="1">
                <a:tableStyleId>{5C22544A-7EE6-4342-B048-85BDC9FD1C3A}</a:tableStyleId>
              </a:tblPr>
              <a:tblGrid>
                <a:gridCol w="1752432">
                  <a:extLst>
                    <a:ext uri="{9D8B030D-6E8A-4147-A177-3AD203B41FA5}">
                      <a16:colId xmlns:a16="http://schemas.microsoft.com/office/drawing/2014/main" val="2833900968"/>
                    </a:ext>
                  </a:extLst>
                </a:gridCol>
                <a:gridCol w="1752432">
                  <a:extLst>
                    <a:ext uri="{9D8B030D-6E8A-4147-A177-3AD203B41FA5}">
                      <a16:colId xmlns:a16="http://schemas.microsoft.com/office/drawing/2014/main" val="3343125551"/>
                    </a:ext>
                  </a:extLst>
                </a:gridCol>
                <a:gridCol w="1752432">
                  <a:extLst>
                    <a:ext uri="{9D8B030D-6E8A-4147-A177-3AD203B41FA5}">
                      <a16:colId xmlns:a16="http://schemas.microsoft.com/office/drawing/2014/main" val="1175960502"/>
                    </a:ext>
                  </a:extLst>
                </a:gridCol>
                <a:gridCol w="1752432">
                  <a:extLst>
                    <a:ext uri="{9D8B030D-6E8A-4147-A177-3AD203B41FA5}">
                      <a16:colId xmlns:a16="http://schemas.microsoft.com/office/drawing/2014/main" val="1916281821"/>
                    </a:ext>
                  </a:extLst>
                </a:gridCol>
                <a:gridCol w="1752432">
                  <a:extLst>
                    <a:ext uri="{9D8B030D-6E8A-4147-A177-3AD203B41FA5}">
                      <a16:colId xmlns:a16="http://schemas.microsoft.com/office/drawing/2014/main" val="2210571396"/>
                    </a:ext>
                  </a:extLst>
                </a:gridCol>
              </a:tblGrid>
              <a:tr h="370840">
                <a:tc>
                  <a:txBody>
                    <a:bodyPr/>
                    <a:lstStyle/>
                    <a:p>
                      <a:pPr algn="ctr"/>
                      <a:r>
                        <a:rPr lang="en-US" dirty="0"/>
                        <a:t>So. Boston</a:t>
                      </a:r>
                    </a:p>
                  </a:txBody>
                  <a:tcPr/>
                </a:tc>
                <a:tc>
                  <a:txBody>
                    <a:bodyPr/>
                    <a:lstStyle/>
                    <a:p>
                      <a:pPr algn="ctr"/>
                      <a:r>
                        <a:rPr lang="en-US" dirty="0"/>
                        <a:t>Year Built</a:t>
                      </a:r>
                    </a:p>
                  </a:txBody>
                  <a:tcPr/>
                </a:tc>
                <a:tc>
                  <a:txBody>
                    <a:bodyPr/>
                    <a:lstStyle/>
                    <a:p>
                      <a:pPr algn="ctr"/>
                      <a:r>
                        <a:rPr lang="en-US" baseline="0" dirty="0"/>
                        <a:t>Terms</a:t>
                      </a:r>
                    </a:p>
                  </a:txBody>
                  <a:tcPr/>
                </a:tc>
                <a:tc>
                  <a:txBody>
                    <a:bodyPr/>
                    <a:lstStyle/>
                    <a:p>
                      <a:pPr algn="ctr"/>
                      <a:r>
                        <a:rPr lang="en-US" dirty="0"/>
                        <a:t>$/ ft</a:t>
                      </a:r>
                      <a:r>
                        <a:rPr lang="en-US" baseline="30000" dirty="0"/>
                        <a:t>2</a:t>
                      </a:r>
                    </a:p>
                  </a:txBody>
                  <a:tcPr/>
                </a:tc>
                <a:tc>
                  <a:txBody>
                    <a:bodyPr/>
                    <a:lstStyle/>
                    <a:p>
                      <a:pPr algn="ctr"/>
                      <a:r>
                        <a:rPr lang="en-US" dirty="0"/>
                        <a:t>Sales price</a:t>
                      </a:r>
                    </a:p>
                  </a:txBody>
                  <a:tcPr/>
                </a:tc>
                <a:extLst>
                  <a:ext uri="{0D108BD9-81ED-4DB2-BD59-A6C34878D82A}">
                    <a16:rowId xmlns:a16="http://schemas.microsoft.com/office/drawing/2014/main" val="1975550677"/>
                  </a:ext>
                </a:extLst>
              </a:tr>
              <a:tr h="370840">
                <a:tc>
                  <a:txBody>
                    <a:bodyPr/>
                    <a:lstStyle/>
                    <a:p>
                      <a:pPr algn="ctr"/>
                      <a:r>
                        <a:rPr lang="en-US" b="1" dirty="0" err="1"/>
                        <a:t>Confroy</a:t>
                      </a:r>
                      <a:endParaRPr lang="en-US" b="1" dirty="0"/>
                    </a:p>
                  </a:txBody>
                  <a:tcPr anchor="ctr"/>
                </a:tc>
                <a:tc>
                  <a:txBody>
                    <a:bodyPr/>
                    <a:lstStyle/>
                    <a:p>
                      <a:pPr algn="ctr"/>
                      <a:r>
                        <a:rPr lang="en-US" dirty="0"/>
                        <a:t>2020</a:t>
                      </a:r>
                    </a:p>
                  </a:txBody>
                  <a:tcPr anchor="ctr"/>
                </a:tc>
                <a:tc>
                  <a:txBody>
                    <a:bodyPr/>
                    <a:lstStyle/>
                    <a:p>
                      <a:pPr algn="ctr"/>
                      <a:r>
                        <a:rPr lang="en-US" dirty="0"/>
                        <a:t>NNN Lease</a:t>
                      </a:r>
                    </a:p>
                    <a:p>
                      <a:pPr algn="ctr"/>
                      <a:r>
                        <a:rPr lang="en-US" dirty="0"/>
                        <a:t> Sale</a:t>
                      </a:r>
                    </a:p>
                  </a:txBody>
                  <a:tcPr/>
                </a:tc>
                <a:tc>
                  <a:txBody>
                    <a:bodyPr/>
                    <a:lstStyle/>
                    <a:p>
                      <a:pPr algn="ctr"/>
                      <a:r>
                        <a:rPr lang="en-US" dirty="0"/>
                        <a:t>4.00 </a:t>
                      </a:r>
                    </a:p>
                    <a:p>
                      <a:pPr algn="ctr"/>
                      <a:r>
                        <a:rPr lang="en-US" dirty="0"/>
                        <a:t>90</a:t>
                      </a:r>
                    </a:p>
                  </a:txBody>
                  <a:tcPr/>
                </a:tc>
                <a:tc>
                  <a:txBody>
                    <a:bodyPr/>
                    <a:lstStyle/>
                    <a:p>
                      <a:pPr algn="ctr"/>
                      <a:r>
                        <a:rPr lang="en-US" dirty="0"/>
                        <a:t>----</a:t>
                      </a:r>
                    </a:p>
                    <a:p>
                      <a:pPr algn="ctr"/>
                      <a:r>
                        <a:rPr lang="en-US" dirty="0"/>
                        <a:t>$4, 500, 000</a:t>
                      </a:r>
                    </a:p>
                  </a:txBody>
                  <a:tcPr/>
                </a:tc>
                <a:extLst>
                  <a:ext uri="{0D108BD9-81ED-4DB2-BD59-A6C34878D82A}">
                    <a16:rowId xmlns:a16="http://schemas.microsoft.com/office/drawing/2014/main" val="3946695367"/>
                  </a:ext>
                </a:extLst>
              </a:tr>
              <a:tr h="370840">
                <a:tc>
                  <a:txBody>
                    <a:bodyPr/>
                    <a:lstStyle/>
                    <a:p>
                      <a:pPr algn="ctr"/>
                      <a:r>
                        <a:rPr lang="en-US" b="1" dirty="0"/>
                        <a:t>Property C</a:t>
                      </a:r>
                    </a:p>
                  </a:txBody>
                  <a:tcPr/>
                </a:tc>
                <a:tc>
                  <a:txBody>
                    <a:bodyPr/>
                    <a:lstStyle/>
                    <a:p>
                      <a:pPr algn="ctr"/>
                      <a:r>
                        <a:rPr lang="en-US" dirty="0"/>
                        <a:t>1968</a:t>
                      </a:r>
                    </a:p>
                  </a:txBody>
                  <a:tcPr/>
                </a:tc>
                <a:tc>
                  <a:txBody>
                    <a:bodyPr/>
                    <a:lstStyle/>
                    <a:p>
                      <a:pPr algn="ctr"/>
                      <a:r>
                        <a:rPr lang="en-US" dirty="0"/>
                        <a:t>Sale</a:t>
                      </a:r>
                    </a:p>
                  </a:txBody>
                  <a:tcPr/>
                </a:tc>
                <a:tc>
                  <a:txBody>
                    <a:bodyPr/>
                    <a:lstStyle/>
                    <a:p>
                      <a:pPr algn="ctr"/>
                      <a:r>
                        <a:rPr lang="en-US" dirty="0"/>
                        <a:t>189</a:t>
                      </a:r>
                    </a:p>
                  </a:txBody>
                  <a:tcPr/>
                </a:tc>
                <a:tc>
                  <a:txBody>
                    <a:bodyPr/>
                    <a:lstStyle/>
                    <a:p>
                      <a:pPr algn="ctr"/>
                      <a:r>
                        <a:rPr lang="en-US" dirty="0"/>
                        <a:t>$2, 454, 000</a:t>
                      </a:r>
                    </a:p>
                  </a:txBody>
                  <a:tcPr/>
                </a:tc>
                <a:extLst>
                  <a:ext uri="{0D108BD9-81ED-4DB2-BD59-A6C34878D82A}">
                    <a16:rowId xmlns:a16="http://schemas.microsoft.com/office/drawing/2014/main" val="2104597047"/>
                  </a:ext>
                </a:extLst>
              </a:tr>
              <a:tr h="370840">
                <a:tc>
                  <a:txBody>
                    <a:bodyPr/>
                    <a:lstStyle/>
                    <a:p>
                      <a:pPr algn="ctr"/>
                      <a:r>
                        <a:rPr lang="en-US" b="1" dirty="0"/>
                        <a:t>Property D</a:t>
                      </a:r>
                    </a:p>
                  </a:txBody>
                  <a:tcPr/>
                </a:tc>
                <a:tc>
                  <a:txBody>
                    <a:bodyPr/>
                    <a:lstStyle/>
                    <a:p>
                      <a:pPr algn="ctr"/>
                      <a:r>
                        <a:rPr lang="en-US" dirty="0"/>
                        <a:t>1948</a:t>
                      </a:r>
                    </a:p>
                  </a:txBody>
                  <a:tcPr/>
                </a:tc>
                <a:tc>
                  <a:txBody>
                    <a:bodyPr/>
                    <a:lstStyle/>
                    <a:p>
                      <a:pPr algn="ctr"/>
                      <a:r>
                        <a:rPr lang="en-US" dirty="0"/>
                        <a:t>Sale</a:t>
                      </a:r>
                    </a:p>
                  </a:txBody>
                  <a:tcPr/>
                </a:tc>
                <a:tc>
                  <a:txBody>
                    <a:bodyPr/>
                    <a:lstStyle/>
                    <a:p>
                      <a:pPr algn="ctr"/>
                      <a:r>
                        <a:rPr lang="en-US" dirty="0"/>
                        <a:t>23</a:t>
                      </a:r>
                    </a:p>
                  </a:txBody>
                  <a:tcPr/>
                </a:tc>
                <a:tc>
                  <a:txBody>
                    <a:bodyPr/>
                    <a:lstStyle/>
                    <a:p>
                      <a:pPr algn="ctr"/>
                      <a:r>
                        <a:rPr lang="en-US" dirty="0"/>
                        <a:t>$8, 000, 000</a:t>
                      </a:r>
                    </a:p>
                  </a:txBody>
                  <a:tcPr/>
                </a:tc>
                <a:extLst>
                  <a:ext uri="{0D108BD9-81ED-4DB2-BD59-A6C34878D82A}">
                    <a16:rowId xmlns:a16="http://schemas.microsoft.com/office/drawing/2014/main" val="1893749674"/>
                  </a:ext>
                </a:extLst>
              </a:tr>
            </a:tbl>
          </a:graphicData>
        </a:graphic>
      </p:graphicFrame>
    </p:spTree>
    <p:extLst>
      <p:ext uri="{BB962C8B-B14F-4D97-AF65-F5344CB8AC3E}">
        <p14:creationId xmlns:p14="http://schemas.microsoft.com/office/powerpoint/2010/main" val="21572491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2614-A969-A84C-81E0-94B487468E4C}"/>
              </a:ext>
            </a:extLst>
          </p:cNvPr>
          <p:cNvSpPr>
            <a:spLocks noGrp="1"/>
          </p:cNvSpPr>
          <p:nvPr>
            <p:ph type="title"/>
          </p:nvPr>
        </p:nvSpPr>
        <p:spPr>
          <a:xfrm>
            <a:off x="1949782" y="542661"/>
            <a:ext cx="7729728" cy="1188720"/>
          </a:xfrm>
        </p:spPr>
        <p:txBody>
          <a:bodyPr/>
          <a:lstStyle/>
          <a:p>
            <a:r>
              <a:rPr lang="en-US" dirty="0"/>
              <a:t>So. Boston Utility Costs are Generally lower</a:t>
            </a:r>
          </a:p>
        </p:txBody>
      </p:sp>
      <p:sp>
        <p:nvSpPr>
          <p:cNvPr id="5" name="Rectangle 4">
            <a:extLst>
              <a:ext uri="{FF2B5EF4-FFF2-40B4-BE49-F238E27FC236}">
                <a16:creationId xmlns:a16="http://schemas.microsoft.com/office/drawing/2014/main" id="{D4496EB1-F006-0728-B70C-D624AA8116DC}"/>
              </a:ext>
            </a:extLst>
          </p:cNvPr>
          <p:cNvSpPr/>
          <p:nvPr/>
        </p:nvSpPr>
        <p:spPr>
          <a:xfrm>
            <a:off x="1835022" y="1899140"/>
            <a:ext cx="7911879" cy="4612193"/>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6" name="Chart 5">
            <a:extLst>
              <a:ext uri="{FF2B5EF4-FFF2-40B4-BE49-F238E27FC236}">
                <a16:creationId xmlns:a16="http://schemas.microsoft.com/office/drawing/2014/main" id="{F7ECD26B-FE99-8909-B466-302C4BCF016B}"/>
              </a:ext>
            </a:extLst>
          </p:cNvPr>
          <p:cNvGraphicFramePr>
            <a:graphicFrameLocks/>
          </p:cNvGraphicFramePr>
          <p:nvPr>
            <p:extLst>
              <p:ext uri="{D42A27DB-BD31-4B8C-83A1-F6EECF244321}">
                <p14:modId xmlns:p14="http://schemas.microsoft.com/office/powerpoint/2010/main" val="963660084"/>
              </p:ext>
            </p:extLst>
          </p:nvPr>
        </p:nvGraphicFramePr>
        <p:xfrm>
          <a:off x="2069961" y="2059913"/>
          <a:ext cx="7408584" cy="4149969"/>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26500051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2614-A969-A84C-81E0-94B487468E4C}"/>
              </a:ext>
            </a:extLst>
          </p:cNvPr>
          <p:cNvSpPr>
            <a:spLocks noGrp="1"/>
          </p:cNvSpPr>
          <p:nvPr>
            <p:ph type="title"/>
          </p:nvPr>
        </p:nvSpPr>
        <p:spPr/>
        <p:txBody>
          <a:bodyPr/>
          <a:lstStyle/>
          <a:p>
            <a:r>
              <a:rPr lang="en-US" dirty="0"/>
              <a:t>TAX Considerations</a:t>
            </a:r>
          </a:p>
        </p:txBody>
      </p:sp>
      <p:graphicFrame>
        <p:nvGraphicFramePr>
          <p:cNvPr id="4" name="Table 4">
            <a:extLst>
              <a:ext uri="{FF2B5EF4-FFF2-40B4-BE49-F238E27FC236}">
                <a16:creationId xmlns:a16="http://schemas.microsoft.com/office/drawing/2014/main" id="{E0245669-52DC-61B1-DB8E-26A0A0529F7C}"/>
              </a:ext>
            </a:extLst>
          </p:cNvPr>
          <p:cNvGraphicFramePr>
            <a:graphicFrameLocks noGrp="1"/>
          </p:cNvGraphicFramePr>
          <p:nvPr>
            <p:ph idx="1"/>
            <p:extLst>
              <p:ext uri="{D42A27DB-BD31-4B8C-83A1-F6EECF244321}">
                <p14:modId xmlns:p14="http://schemas.microsoft.com/office/powerpoint/2010/main" val="2383566374"/>
              </p:ext>
            </p:extLst>
          </p:nvPr>
        </p:nvGraphicFramePr>
        <p:xfrm>
          <a:off x="1446963" y="2578134"/>
          <a:ext cx="8513901" cy="2777636"/>
        </p:xfrm>
        <a:graphic>
          <a:graphicData uri="http://schemas.openxmlformats.org/drawingml/2006/table">
            <a:tbl>
              <a:tblPr firstRow="1" bandRow="1">
                <a:tableStyleId>{5C22544A-7EE6-4342-B048-85BDC9FD1C3A}</a:tableStyleId>
              </a:tblPr>
              <a:tblGrid>
                <a:gridCol w="4450024">
                  <a:extLst>
                    <a:ext uri="{9D8B030D-6E8A-4147-A177-3AD203B41FA5}">
                      <a16:colId xmlns:a16="http://schemas.microsoft.com/office/drawing/2014/main" val="2045335055"/>
                    </a:ext>
                  </a:extLst>
                </a:gridCol>
                <a:gridCol w="1919236">
                  <a:extLst>
                    <a:ext uri="{9D8B030D-6E8A-4147-A177-3AD203B41FA5}">
                      <a16:colId xmlns:a16="http://schemas.microsoft.com/office/drawing/2014/main" val="348206419"/>
                    </a:ext>
                  </a:extLst>
                </a:gridCol>
                <a:gridCol w="2144641">
                  <a:extLst>
                    <a:ext uri="{9D8B030D-6E8A-4147-A177-3AD203B41FA5}">
                      <a16:colId xmlns:a16="http://schemas.microsoft.com/office/drawing/2014/main" val="398715910"/>
                    </a:ext>
                  </a:extLst>
                </a:gridCol>
              </a:tblGrid>
              <a:tr h="370840">
                <a:tc>
                  <a:txBody>
                    <a:bodyPr/>
                    <a:lstStyle/>
                    <a:p>
                      <a:endParaRPr lang="en-US"/>
                    </a:p>
                  </a:txBody>
                  <a:tcPr/>
                </a:tc>
                <a:tc>
                  <a:txBody>
                    <a:bodyPr/>
                    <a:lstStyle/>
                    <a:p>
                      <a:pPr algn="ctr"/>
                      <a:r>
                        <a:rPr lang="en-US" dirty="0"/>
                        <a:t>Winchester</a:t>
                      </a:r>
                    </a:p>
                  </a:txBody>
                  <a:tcPr/>
                </a:tc>
                <a:tc>
                  <a:txBody>
                    <a:bodyPr/>
                    <a:lstStyle/>
                    <a:p>
                      <a:pPr algn="ctr"/>
                      <a:r>
                        <a:rPr lang="en-US" dirty="0"/>
                        <a:t>So. Boston</a:t>
                      </a:r>
                    </a:p>
                  </a:txBody>
                  <a:tcPr/>
                </a:tc>
                <a:extLst>
                  <a:ext uri="{0D108BD9-81ED-4DB2-BD59-A6C34878D82A}">
                    <a16:rowId xmlns:a16="http://schemas.microsoft.com/office/drawing/2014/main" val="187876989"/>
                  </a:ext>
                </a:extLst>
              </a:tr>
              <a:tr h="537804">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latin typeface="+mj-lt"/>
                          <a:cs typeface="Calibri" panose="020F0502020204030204" pitchFamily="34" charset="0"/>
                        </a:rPr>
                        <a:t>Business income tax (Virginia)</a:t>
                      </a:r>
                    </a:p>
                  </a:txBody>
                  <a:tcPr anchor="ctr">
                    <a:solidFill>
                      <a:schemeClr val="tx2">
                        <a:lumMod val="20000"/>
                        <a:lumOff val="80000"/>
                      </a:schemeClr>
                    </a:solidFill>
                  </a:tcPr>
                </a:tc>
                <a:tc>
                  <a:txBody>
                    <a:bodyPr/>
                    <a:lstStyle/>
                    <a:p>
                      <a:pPr algn="ctr"/>
                      <a:r>
                        <a:rPr lang="en-US" dirty="0"/>
                        <a:t>6%</a:t>
                      </a:r>
                    </a:p>
                  </a:txBody>
                  <a:tcPr anchor="ctr">
                    <a:solidFill>
                      <a:schemeClr val="tx2">
                        <a:lumMod val="20000"/>
                        <a:lumOff val="80000"/>
                      </a:schemeClr>
                    </a:solidFill>
                  </a:tcPr>
                </a:tc>
                <a:tc>
                  <a:txBody>
                    <a:bodyPr/>
                    <a:lstStyle/>
                    <a:p>
                      <a:pPr algn="ctr"/>
                      <a:r>
                        <a:rPr lang="en-US" dirty="0"/>
                        <a:t>6%</a:t>
                      </a:r>
                    </a:p>
                  </a:txBody>
                  <a:tcPr anchor="ctr">
                    <a:solidFill>
                      <a:schemeClr val="tx2">
                        <a:lumMod val="20000"/>
                        <a:lumOff val="80000"/>
                      </a:schemeClr>
                    </a:solidFill>
                  </a:tcPr>
                </a:tc>
                <a:extLst>
                  <a:ext uri="{0D108BD9-81ED-4DB2-BD59-A6C34878D82A}">
                    <a16:rowId xmlns:a16="http://schemas.microsoft.com/office/drawing/2014/main" val="4161971313"/>
                  </a:ext>
                </a:extLst>
              </a:tr>
              <a:tr h="663192">
                <a:tc>
                  <a:txBody>
                    <a:bodyPr/>
                    <a:lstStyle/>
                    <a:p>
                      <a:pPr algn="ctr"/>
                      <a:r>
                        <a:rPr lang="en-US" b="1" dirty="0">
                          <a:latin typeface="+mj-lt"/>
                          <a:cs typeface="Calibri" panose="020F0502020204030204" pitchFamily="34" charset="0"/>
                        </a:rPr>
                        <a:t>Real estate property taxes (annual)</a:t>
                      </a:r>
                    </a:p>
                  </a:txBody>
                  <a:tcPr anchor="ctr">
                    <a:solidFill>
                      <a:schemeClr val="bg1">
                        <a:lumMod val="95000"/>
                      </a:schemeClr>
                    </a:solidFill>
                  </a:tcPr>
                </a:tc>
                <a:tc>
                  <a:txBody>
                    <a:bodyPr/>
                    <a:lstStyle/>
                    <a:p>
                      <a:pPr algn="ctr"/>
                      <a:r>
                        <a:rPr lang="en-US" dirty="0"/>
                        <a:t>$72, 285</a:t>
                      </a:r>
                    </a:p>
                  </a:txBody>
                  <a:tcPr anchor="ctr">
                    <a:solidFill>
                      <a:schemeClr val="bg1">
                        <a:lumMod val="95000"/>
                      </a:schemeClr>
                    </a:solidFill>
                  </a:tcPr>
                </a:tc>
                <a:tc>
                  <a:txBody>
                    <a:bodyPr/>
                    <a:lstStyle/>
                    <a:p>
                      <a:pPr algn="ctr"/>
                      <a:r>
                        <a:rPr lang="en-US" dirty="0"/>
                        <a:t>$24, 686</a:t>
                      </a:r>
                    </a:p>
                  </a:txBody>
                  <a:tcPr anchor="ctr">
                    <a:solidFill>
                      <a:schemeClr val="accent4">
                        <a:lumMod val="40000"/>
                        <a:lumOff val="60000"/>
                      </a:schemeClr>
                    </a:solidFill>
                  </a:tcPr>
                </a:tc>
                <a:extLst>
                  <a:ext uri="{0D108BD9-81ED-4DB2-BD59-A6C34878D82A}">
                    <a16:rowId xmlns:a16="http://schemas.microsoft.com/office/drawing/2014/main" val="2278099428"/>
                  </a:ext>
                </a:extLst>
              </a:tr>
              <a:tr h="602900">
                <a:tc>
                  <a:txBody>
                    <a:bodyPr/>
                    <a:lstStyle/>
                    <a:p>
                      <a:pPr algn="ctr"/>
                      <a:r>
                        <a:rPr lang="en-US" b="1" dirty="0">
                          <a:latin typeface="+mj-lt"/>
                          <a:cs typeface="Calibri" panose="020F0502020204030204" pitchFamily="34" charset="0"/>
                        </a:rPr>
                        <a:t>Personal property taxes (over 5 years)</a:t>
                      </a:r>
                    </a:p>
                  </a:txBody>
                  <a:tcPr anchor="ctr">
                    <a:solidFill>
                      <a:schemeClr val="tx2">
                        <a:lumMod val="20000"/>
                        <a:lumOff val="80000"/>
                      </a:schemeClr>
                    </a:solidFill>
                  </a:tcPr>
                </a:tc>
                <a:tc>
                  <a:txBody>
                    <a:bodyPr/>
                    <a:lstStyle/>
                    <a:p>
                      <a:pPr algn="ctr"/>
                      <a:r>
                        <a:rPr lang="en-US" dirty="0"/>
                        <a:t>$1, 040, 500</a:t>
                      </a:r>
                    </a:p>
                  </a:txBody>
                  <a:tcPr anchor="ctr">
                    <a:solidFill>
                      <a:schemeClr val="tx2">
                        <a:lumMod val="20000"/>
                        <a:lumOff val="80000"/>
                      </a:schemeClr>
                    </a:solidFill>
                  </a:tcPr>
                </a:tc>
                <a:tc>
                  <a:txBody>
                    <a:bodyPr/>
                    <a:lstStyle/>
                    <a:p>
                      <a:pPr algn="ctr"/>
                      <a:r>
                        <a:rPr lang="en-US" dirty="0"/>
                        <a:t>$823, 620</a:t>
                      </a:r>
                    </a:p>
                  </a:txBody>
                  <a:tcPr anchor="ctr">
                    <a:solidFill>
                      <a:schemeClr val="accent4">
                        <a:lumMod val="40000"/>
                        <a:lumOff val="60000"/>
                      </a:schemeClr>
                    </a:solidFill>
                  </a:tcPr>
                </a:tc>
                <a:extLst>
                  <a:ext uri="{0D108BD9-81ED-4DB2-BD59-A6C34878D82A}">
                    <a16:rowId xmlns:a16="http://schemas.microsoft.com/office/drawing/2014/main" val="747176115"/>
                  </a:ext>
                </a:extLst>
              </a:tr>
              <a:tr h="602900">
                <a:tc>
                  <a:txBody>
                    <a:bodyPr/>
                    <a:lstStyle/>
                    <a:p>
                      <a:pPr algn="ctr"/>
                      <a:r>
                        <a:rPr lang="en-US" b="1" dirty="0">
                          <a:latin typeface="+mj-lt"/>
                          <a:cs typeface="Calibri" panose="020F0502020204030204" pitchFamily="34" charset="0"/>
                        </a:rPr>
                        <a:t>Combined sales tax (county and state)</a:t>
                      </a:r>
                    </a:p>
                  </a:txBody>
                  <a:tcPr anchor="ctr">
                    <a:solidFill>
                      <a:schemeClr val="bg1">
                        <a:lumMod val="95000"/>
                      </a:schemeClr>
                    </a:solidFill>
                  </a:tcPr>
                </a:tc>
                <a:tc>
                  <a:txBody>
                    <a:bodyPr/>
                    <a:lstStyle/>
                    <a:p>
                      <a:pPr algn="ctr"/>
                      <a:r>
                        <a:rPr lang="en-US" dirty="0"/>
                        <a:t>5.3%</a:t>
                      </a:r>
                    </a:p>
                  </a:txBody>
                  <a:tcPr anchor="ctr">
                    <a:solidFill>
                      <a:schemeClr val="accent4">
                        <a:lumMod val="40000"/>
                        <a:lumOff val="60000"/>
                      </a:schemeClr>
                    </a:solidFill>
                  </a:tcPr>
                </a:tc>
                <a:tc>
                  <a:txBody>
                    <a:bodyPr/>
                    <a:lstStyle/>
                    <a:p>
                      <a:pPr algn="ctr"/>
                      <a:r>
                        <a:rPr lang="en-US" dirty="0"/>
                        <a:t>6.3%</a:t>
                      </a:r>
                    </a:p>
                  </a:txBody>
                  <a:tcPr anchor="ctr">
                    <a:solidFill>
                      <a:schemeClr val="bg1">
                        <a:lumMod val="95000"/>
                      </a:schemeClr>
                    </a:solidFill>
                  </a:tcPr>
                </a:tc>
                <a:extLst>
                  <a:ext uri="{0D108BD9-81ED-4DB2-BD59-A6C34878D82A}">
                    <a16:rowId xmlns:a16="http://schemas.microsoft.com/office/drawing/2014/main" val="85686819"/>
                  </a:ext>
                </a:extLst>
              </a:tr>
            </a:tbl>
          </a:graphicData>
        </a:graphic>
      </p:graphicFrame>
    </p:spTree>
    <p:extLst>
      <p:ext uri="{BB962C8B-B14F-4D97-AF65-F5344CB8AC3E}">
        <p14:creationId xmlns:p14="http://schemas.microsoft.com/office/powerpoint/2010/main" val="33594447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F9BD6-725B-D82B-1004-C835EDC8D90E}"/>
              </a:ext>
            </a:extLst>
          </p:cNvPr>
          <p:cNvSpPr>
            <a:spLocks noGrp="1"/>
          </p:cNvSpPr>
          <p:nvPr>
            <p:ph type="title"/>
          </p:nvPr>
        </p:nvSpPr>
        <p:spPr/>
        <p:txBody>
          <a:bodyPr/>
          <a:lstStyle/>
          <a:p>
            <a:r>
              <a:rPr lang="en-US" dirty="0"/>
              <a:t>Major factors driving Incentives</a:t>
            </a:r>
          </a:p>
        </p:txBody>
      </p:sp>
      <p:graphicFrame>
        <p:nvGraphicFramePr>
          <p:cNvPr id="12" name="Table 12">
            <a:extLst>
              <a:ext uri="{FF2B5EF4-FFF2-40B4-BE49-F238E27FC236}">
                <a16:creationId xmlns:a16="http://schemas.microsoft.com/office/drawing/2014/main" id="{BC8BF6AC-D6B7-C5AD-805A-5029E4F69686}"/>
              </a:ext>
            </a:extLst>
          </p:cNvPr>
          <p:cNvGraphicFramePr>
            <a:graphicFrameLocks noGrp="1"/>
          </p:cNvGraphicFramePr>
          <p:nvPr>
            <p:ph idx="1"/>
            <p:extLst>
              <p:ext uri="{D42A27DB-BD31-4B8C-83A1-F6EECF244321}">
                <p14:modId xmlns:p14="http://schemas.microsoft.com/office/powerpoint/2010/main" val="1155447965"/>
              </p:ext>
            </p:extLst>
          </p:nvPr>
        </p:nvGraphicFramePr>
        <p:xfrm>
          <a:off x="3327182" y="2507797"/>
          <a:ext cx="5537635" cy="1483360"/>
        </p:xfrm>
        <a:graphic>
          <a:graphicData uri="http://schemas.openxmlformats.org/drawingml/2006/table">
            <a:tbl>
              <a:tblPr firstRow="1" bandRow="1">
                <a:tableStyleId>{5C22544A-7EE6-4342-B048-85BDC9FD1C3A}</a:tableStyleId>
              </a:tblPr>
              <a:tblGrid>
                <a:gridCol w="2577041">
                  <a:extLst>
                    <a:ext uri="{9D8B030D-6E8A-4147-A177-3AD203B41FA5}">
                      <a16:colId xmlns:a16="http://schemas.microsoft.com/office/drawing/2014/main" val="1803738660"/>
                    </a:ext>
                  </a:extLst>
                </a:gridCol>
                <a:gridCol w="1533031">
                  <a:extLst>
                    <a:ext uri="{9D8B030D-6E8A-4147-A177-3AD203B41FA5}">
                      <a16:colId xmlns:a16="http://schemas.microsoft.com/office/drawing/2014/main" val="2251959608"/>
                    </a:ext>
                  </a:extLst>
                </a:gridCol>
                <a:gridCol w="1427563">
                  <a:extLst>
                    <a:ext uri="{9D8B030D-6E8A-4147-A177-3AD203B41FA5}">
                      <a16:colId xmlns:a16="http://schemas.microsoft.com/office/drawing/2014/main" val="1513774153"/>
                    </a:ext>
                  </a:extLst>
                </a:gridCol>
              </a:tblGrid>
              <a:tr h="370840">
                <a:tc>
                  <a:txBody>
                    <a:bodyPr/>
                    <a:lstStyle/>
                    <a:p>
                      <a:pPr algn="ctr"/>
                      <a:endParaRPr lang="en-US" dirty="0"/>
                    </a:p>
                  </a:txBody>
                  <a:tcPr anchor="ctr"/>
                </a:tc>
                <a:tc>
                  <a:txBody>
                    <a:bodyPr/>
                    <a:lstStyle/>
                    <a:p>
                      <a:pPr algn="ctr"/>
                      <a:r>
                        <a:rPr lang="en-US" dirty="0"/>
                        <a:t>Winchester</a:t>
                      </a:r>
                    </a:p>
                  </a:txBody>
                  <a:tcPr anchor="ctr"/>
                </a:tc>
                <a:tc>
                  <a:txBody>
                    <a:bodyPr/>
                    <a:lstStyle/>
                    <a:p>
                      <a:pPr algn="ctr"/>
                      <a:r>
                        <a:rPr lang="en-US" dirty="0"/>
                        <a:t>So.  Boston</a:t>
                      </a:r>
                    </a:p>
                  </a:txBody>
                  <a:tcPr anchor="ctr"/>
                </a:tc>
                <a:extLst>
                  <a:ext uri="{0D108BD9-81ED-4DB2-BD59-A6C34878D82A}">
                    <a16:rowId xmlns:a16="http://schemas.microsoft.com/office/drawing/2014/main" val="2567494425"/>
                  </a:ext>
                </a:extLst>
              </a:tr>
              <a:tr h="370840">
                <a:tc>
                  <a:txBody>
                    <a:bodyPr/>
                    <a:lstStyle/>
                    <a:p>
                      <a:pPr algn="ctr"/>
                      <a:r>
                        <a:rPr lang="en-US" b="1" dirty="0"/>
                        <a:t>Technology Zone</a:t>
                      </a:r>
                    </a:p>
                  </a:txBody>
                  <a:tcPr anchor="ctr"/>
                </a:tc>
                <a:tc>
                  <a:txBody>
                    <a:bodyPr/>
                    <a:lstStyle/>
                    <a:p>
                      <a:pPr algn="ctr"/>
                      <a:r>
                        <a:rPr lang="en-US" dirty="0"/>
                        <a:t>x</a:t>
                      </a:r>
                    </a:p>
                  </a:txBody>
                  <a:tcPr anchor="ctr"/>
                </a:tc>
                <a:tc>
                  <a:txBody>
                    <a:bodyPr/>
                    <a:lstStyle/>
                    <a:p>
                      <a:pPr algn="ctr"/>
                      <a:endParaRPr lang="en-US"/>
                    </a:p>
                  </a:txBody>
                  <a:tcPr anchor="ctr"/>
                </a:tc>
                <a:extLst>
                  <a:ext uri="{0D108BD9-81ED-4DB2-BD59-A6C34878D82A}">
                    <a16:rowId xmlns:a16="http://schemas.microsoft.com/office/drawing/2014/main" val="236800754"/>
                  </a:ext>
                </a:extLst>
              </a:tr>
              <a:tr h="370840">
                <a:tc>
                  <a:txBody>
                    <a:bodyPr/>
                    <a:lstStyle/>
                    <a:p>
                      <a:pPr algn="ctr"/>
                      <a:r>
                        <a:rPr lang="en-US" b="1" dirty="0"/>
                        <a:t>Enterprise Zone</a:t>
                      </a:r>
                    </a:p>
                  </a:txBody>
                  <a:tcPr anchor="ctr"/>
                </a:tc>
                <a:tc>
                  <a:txBody>
                    <a:bodyPr/>
                    <a:lstStyle/>
                    <a:p>
                      <a:pPr algn="ctr"/>
                      <a:endParaRPr lang="en-US" dirty="0"/>
                    </a:p>
                  </a:txBody>
                  <a:tcPr anchor="ctr"/>
                </a:tc>
                <a:tc>
                  <a:txBody>
                    <a:bodyPr/>
                    <a:lstStyle/>
                    <a:p>
                      <a:pPr algn="ctr"/>
                      <a:r>
                        <a:rPr lang="en-US" dirty="0"/>
                        <a:t>x</a:t>
                      </a:r>
                    </a:p>
                  </a:txBody>
                  <a:tcPr anchor="ctr"/>
                </a:tc>
                <a:extLst>
                  <a:ext uri="{0D108BD9-81ED-4DB2-BD59-A6C34878D82A}">
                    <a16:rowId xmlns:a16="http://schemas.microsoft.com/office/drawing/2014/main" val="516519167"/>
                  </a:ext>
                </a:extLst>
              </a:tr>
              <a:tr h="370840">
                <a:tc>
                  <a:txBody>
                    <a:bodyPr/>
                    <a:lstStyle/>
                    <a:p>
                      <a:pPr algn="ctr"/>
                      <a:r>
                        <a:rPr lang="en-US" b="1" dirty="0"/>
                        <a:t>Opportunity Zone</a:t>
                      </a:r>
                    </a:p>
                  </a:txBody>
                  <a:tcPr anchor="ctr"/>
                </a:tc>
                <a:tc>
                  <a:txBody>
                    <a:bodyPr/>
                    <a:lstStyle/>
                    <a:p>
                      <a:pPr algn="ctr"/>
                      <a:endParaRPr lang="en-US" dirty="0"/>
                    </a:p>
                  </a:txBody>
                  <a:tcPr anchor="ctr"/>
                </a:tc>
                <a:tc>
                  <a:txBody>
                    <a:bodyPr/>
                    <a:lstStyle/>
                    <a:p>
                      <a:pPr algn="ctr"/>
                      <a:r>
                        <a:rPr lang="en-US" dirty="0"/>
                        <a:t>x</a:t>
                      </a:r>
                    </a:p>
                  </a:txBody>
                  <a:tcPr anchor="ctr"/>
                </a:tc>
                <a:extLst>
                  <a:ext uri="{0D108BD9-81ED-4DB2-BD59-A6C34878D82A}">
                    <a16:rowId xmlns:a16="http://schemas.microsoft.com/office/drawing/2014/main" val="1299631176"/>
                  </a:ext>
                </a:extLst>
              </a:tr>
            </a:tbl>
          </a:graphicData>
        </a:graphic>
      </p:graphicFrame>
    </p:spTree>
    <p:extLst>
      <p:ext uri="{BB962C8B-B14F-4D97-AF65-F5344CB8AC3E}">
        <p14:creationId xmlns:p14="http://schemas.microsoft.com/office/powerpoint/2010/main" val="36112162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F9BD6-725B-D82B-1004-C835EDC8D90E}"/>
              </a:ext>
            </a:extLst>
          </p:cNvPr>
          <p:cNvSpPr>
            <a:spLocks noGrp="1"/>
          </p:cNvSpPr>
          <p:nvPr>
            <p:ph type="title"/>
          </p:nvPr>
        </p:nvSpPr>
        <p:spPr/>
        <p:txBody>
          <a:bodyPr/>
          <a:lstStyle/>
          <a:p>
            <a:r>
              <a:rPr lang="en-US" dirty="0"/>
              <a:t>Major factors driving Incentives</a:t>
            </a:r>
          </a:p>
        </p:txBody>
      </p:sp>
      <p:graphicFrame>
        <p:nvGraphicFramePr>
          <p:cNvPr id="12" name="Table 12">
            <a:extLst>
              <a:ext uri="{FF2B5EF4-FFF2-40B4-BE49-F238E27FC236}">
                <a16:creationId xmlns:a16="http://schemas.microsoft.com/office/drawing/2014/main" id="{BC8BF6AC-D6B7-C5AD-805A-5029E4F69686}"/>
              </a:ext>
            </a:extLst>
          </p:cNvPr>
          <p:cNvGraphicFramePr>
            <a:graphicFrameLocks noGrp="1"/>
          </p:cNvGraphicFramePr>
          <p:nvPr>
            <p:ph idx="1"/>
            <p:extLst>
              <p:ext uri="{D42A27DB-BD31-4B8C-83A1-F6EECF244321}">
                <p14:modId xmlns:p14="http://schemas.microsoft.com/office/powerpoint/2010/main" val="402654456"/>
              </p:ext>
            </p:extLst>
          </p:nvPr>
        </p:nvGraphicFramePr>
        <p:xfrm>
          <a:off x="3327182" y="2507797"/>
          <a:ext cx="5537635" cy="1483360"/>
        </p:xfrm>
        <a:graphic>
          <a:graphicData uri="http://schemas.openxmlformats.org/drawingml/2006/table">
            <a:tbl>
              <a:tblPr firstRow="1" bandRow="1">
                <a:tableStyleId>{5C22544A-7EE6-4342-B048-85BDC9FD1C3A}</a:tableStyleId>
              </a:tblPr>
              <a:tblGrid>
                <a:gridCol w="2577041">
                  <a:extLst>
                    <a:ext uri="{9D8B030D-6E8A-4147-A177-3AD203B41FA5}">
                      <a16:colId xmlns:a16="http://schemas.microsoft.com/office/drawing/2014/main" val="1803738660"/>
                    </a:ext>
                  </a:extLst>
                </a:gridCol>
                <a:gridCol w="1533031">
                  <a:extLst>
                    <a:ext uri="{9D8B030D-6E8A-4147-A177-3AD203B41FA5}">
                      <a16:colId xmlns:a16="http://schemas.microsoft.com/office/drawing/2014/main" val="2251959608"/>
                    </a:ext>
                  </a:extLst>
                </a:gridCol>
                <a:gridCol w="1427563">
                  <a:extLst>
                    <a:ext uri="{9D8B030D-6E8A-4147-A177-3AD203B41FA5}">
                      <a16:colId xmlns:a16="http://schemas.microsoft.com/office/drawing/2014/main" val="1513774153"/>
                    </a:ext>
                  </a:extLst>
                </a:gridCol>
              </a:tblGrid>
              <a:tr h="370840">
                <a:tc>
                  <a:txBody>
                    <a:bodyPr/>
                    <a:lstStyle/>
                    <a:p>
                      <a:pPr algn="ctr"/>
                      <a:endParaRPr lang="en-US" dirty="0"/>
                    </a:p>
                  </a:txBody>
                  <a:tcPr anchor="ctr"/>
                </a:tc>
                <a:tc>
                  <a:txBody>
                    <a:bodyPr/>
                    <a:lstStyle/>
                    <a:p>
                      <a:pPr algn="ctr"/>
                      <a:r>
                        <a:rPr lang="en-US" dirty="0"/>
                        <a:t>Winchester</a:t>
                      </a:r>
                    </a:p>
                  </a:txBody>
                  <a:tcPr anchor="ctr"/>
                </a:tc>
                <a:tc>
                  <a:txBody>
                    <a:bodyPr/>
                    <a:lstStyle/>
                    <a:p>
                      <a:pPr algn="ctr"/>
                      <a:r>
                        <a:rPr lang="en-US" dirty="0"/>
                        <a:t>So.  Boston</a:t>
                      </a:r>
                    </a:p>
                  </a:txBody>
                  <a:tcPr anchor="ctr"/>
                </a:tc>
                <a:extLst>
                  <a:ext uri="{0D108BD9-81ED-4DB2-BD59-A6C34878D82A}">
                    <a16:rowId xmlns:a16="http://schemas.microsoft.com/office/drawing/2014/main" val="2567494425"/>
                  </a:ext>
                </a:extLst>
              </a:tr>
              <a:tr h="370840">
                <a:tc>
                  <a:txBody>
                    <a:bodyPr/>
                    <a:lstStyle/>
                    <a:p>
                      <a:pPr algn="ctr"/>
                      <a:r>
                        <a:rPr lang="en-US" b="1" strike="sngStrike" dirty="0"/>
                        <a:t>Technology Zone*</a:t>
                      </a:r>
                    </a:p>
                  </a:txBody>
                  <a:tcPr anchor="ctr"/>
                </a:tc>
                <a:tc>
                  <a:txBody>
                    <a:bodyPr/>
                    <a:lstStyle/>
                    <a:p>
                      <a:pPr algn="ctr"/>
                      <a:r>
                        <a:rPr lang="en-US" strike="sngStrike" dirty="0"/>
                        <a:t>x</a:t>
                      </a:r>
                    </a:p>
                  </a:txBody>
                  <a:tcPr anchor="ctr"/>
                </a:tc>
                <a:tc>
                  <a:txBody>
                    <a:bodyPr/>
                    <a:lstStyle/>
                    <a:p>
                      <a:pPr algn="ctr"/>
                      <a:endParaRPr lang="en-US" strike="sngStrike" dirty="0"/>
                    </a:p>
                  </a:txBody>
                  <a:tcPr anchor="ctr"/>
                </a:tc>
                <a:extLst>
                  <a:ext uri="{0D108BD9-81ED-4DB2-BD59-A6C34878D82A}">
                    <a16:rowId xmlns:a16="http://schemas.microsoft.com/office/drawing/2014/main" val="236800754"/>
                  </a:ext>
                </a:extLst>
              </a:tr>
              <a:tr h="370840">
                <a:tc>
                  <a:txBody>
                    <a:bodyPr/>
                    <a:lstStyle/>
                    <a:p>
                      <a:pPr algn="ctr"/>
                      <a:r>
                        <a:rPr lang="en-US" b="1" dirty="0"/>
                        <a:t>Enterprise Zone</a:t>
                      </a:r>
                    </a:p>
                  </a:txBody>
                  <a:tcPr anchor="ctr"/>
                </a:tc>
                <a:tc>
                  <a:txBody>
                    <a:bodyPr/>
                    <a:lstStyle/>
                    <a:p>
                      <a:pPr algn="ctr"/>
                      <a:endParaRPr lang="en-US" dirty="0"/>
                    </a:p>
                  </a:txBody>
                  <a:tcPr anchor="ctr"/>
                </a:tc>
                <a:tc>
                  <a:txBody>
                    <a:bodyPr/>
                    <a:lstStyle/>
                    <a:p>
                      <a:pPr algn="ctr"/>
                      <a:r>
                        <a:rPr lang="en-US" dirty="0"/>
                        <a:t>x</a:t>
                      </a:r>
                    </a:p>
                  </a:txBody>
                  <a:tcPr anchor="ctr"/>
                </a:tc>
                <a:extLst>
                  <a:ext uri="{0D108BD9-81ED-4DB2-BD59-A6C34878D82A}">
                    <a16:rowId xmlns:a16="http://schemas.microsoft.com/office/drawing/2014/main" val="516519167"/>
                  </a:ext>
                </a:extLst>
              </a:tr>
              <a:tr h="370840">
                <a:tc>
                  <a:txBody>
                    <a:bodyPr/>
                    <a:lstStyle/>
                    <a:p>
                      <a:pPr algn="ctr"/>
                      <a:r>
                        <a:rPr lang="en-US" b="1" dirty="0"/>
                        <a:t>Opportunity Zone</a:t>
                      </a:r>
                    </a:p>
                  </a:txBody>
                  <a:tcPr anchor="ctr"/>
                </a:tc>
                <a:tc>
                  <a:txBody>
                    <a:bodyPr/>
                    <a:lstStyle/>
                    <a:p>
                      <a:pPr algn="ctr"/>
                      <a:endParaRPr lang="en-US" dirty="0"/>
                    </a:p>
                  </a:txBody>
                  <a:tcPr anchor="ctr"/>
                </a:tc>
                <a:tc>
                  <a:txBody>
                    <a:bodyPr/>
                    <a:lstStyle/>
                    <a:p>
                      <a:pPr algn="ctr"/>
                      <a:r>
                        <a:rPr lang="en-US" dirty="0"/>
                        <a:t>x</a:t>
                      </a:r>
                    </a:p>
                  </a:txBody>
                  <a:tcPr anchor="ctr"/>
                </a:tc>
                <a:extLst>
                  <a:ext uri="{0D108BD9-81ED-4DB2-BD59-A6C34878D82A}">
                    <a16:rowId xmlns:a16="http://schemas.microsoft.com/office/drawing/2014/main" val="1299631176"/>
                  </a:ext>
                </a:extLst>
              </a:tr>
            </a:tbl>
          </a:graphicData>
        </a:graphic>
      </p:graphicFrame>
      <p:sp>
        <p:nvSpPr>
          <p:cNvPr id="3" name="TextBox 2">
            <a:extLst>
              <a:ext uri="{FF2B5EF4-FFF2-40B4-BE49-F238E27FC236}">
                <a16:creationId xmlns:a16="http://schemas.microsoft.com/office/drawing/2014/main" id="{3A0169C8-BCB8-F4A8-F4E5-AF03E49126A7}"/>
              </a:ext>
            </a:extLst>
          </p:cNvPr>
          <p:cNvSpPr txBox="1"/>
          <p:nvPr/>
        </p:nvSpPr>
        <p:spPr>
          <a:xfrm>
            <a:off x="1889090" y="4481564"/>
            <a:ext cx="8500906" cy="1477328"/>
          </a:xfrm>
          <a:prstGeom prst="rect">
            <a:avLst/>
          </a:prstGeom>
          <a:noFill/>
        </p:spPr>
        <p:txBody>
          <a:bodyPr wrap="square" rtlCol="0">
            <a:spAutoFit/>
          </a:bodyPr>
          <a:lstStyle/>
          <a:p>
            <a:r>
              <a:rPr lang="en-US" dirty="0"/>
              <a:t>* </a:t>
            </a:r>
            <a:r>
              <a:rPr lang="en-US" b="1" i="0" dirty="0">
                <a:solidFill>
                  <a:srgbClr val="000000"/>
                </a:solidFill>
                <a:effectLst/>
                <a:latin typeface="+mj-lt"/>
              </a:rPr>
              <a:t>Business Type:</a:t>
            </a:r>
            <a:r>
              <a:rPr lang="en-US" b="0" i="0" dirty="0">
                <a:solidFill>
                  <a:srgbClr val="000000"/>
                </a:solidFill>
                <a:effectLst/>
                <a:latin typeface="+mj-lt"/>
              </a:rPr>
              <a:t> A business which derives its gross receipts from computer hardware, software, or telecommunications sales, leases, licensing, or services, and for which the computers or telecommunication is used to provide sales, leases, licensing, or services directly to the customer.</a:t>
            </a:r>
          </a:p>
          <a:p>
            <a:r>
              <a:rPr lang="en-US" dirty="0">
                <a:latin typeface="+mj-lt"/>
              </a:rPr>
              <a:t>(Winchester City Technology Zone: </a:t>
            </a:r>
            <a:r>
              <a:rPr lang="en-US" sz="1400" dirty="0">
                <a:latin typeface="+mj-lt"/>
                <a:hlinkClick r:id="rId2"/>
              </a:rPr>
              <a:t>https://www.developwinchesterva.com/sites-buildings/incentives/</a:t>
            </a:r>
            <a:r>
              <a:rPr lang="en-US" dirty="0">
                <a:latin typeface="+mj-lt"/>
              </a:rPr>
              <a:t>)</a:t>
            </a:r>
            <a:r>
              <a:rPr lang="en-US" sz="1400" dirty="0">
                <a:latin typeface="+mj-lt"/>
              </a:rPr>
              <a:t> </a:t>
            </a:r>
            <a:endParaRPr lang="en-US" dirty="0">
              <a:latin typeface="+mj-lt"/>
            </a:endParaRPr>
          </a:p>
        </p:txBody>
      </p:sp>
    </p:spTree>
    <p:extLst>
      <p:ext uri="{BB962C8B-B14F-4D97-AF65-F5344CB8AC3E}">
        <p14:creationId xmlns:p14="http://schemas.microsoft.com/office/powerpoint/2010/main" val="33964627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1561558545"/>
              </p:ext>
            </p:extLst>
          </p:nvPr>
        </p:nvGraphicFramePr>
        <p:xfrm>
          <a:off x="1014883" y="2580542"/>
          <a:ext cx="9988062" cy="1370526"/>
        </p:xfrm>
        <a:graphic>
          <a:graphicData uri="http://schemas.openxmlformats.org/drawingml/2006/table">
            <a:tbl>
              <a:tblPr firstRow="1" bandRow="1">
                <a:tableStyleId>{5C22544A-7EE6-4342-B048-85BDC9FD1C3A}</a:tableStyleId>
              </a:tblPr>
              <a:tblGrid>
                <a:gridCol w="1266092">
                  <a:extLst>
                    <a:ext uri="{9D8B030D-6E8A-4147-A177-3AD203B41FA5}">
                      <a16:colId xmlns:a16="http://schemas.microsoft.com/office/drawing/2014/main" val="316432655"/>
                    </a:ext>
                  </a:extLst>
                </a:gridCol>
                <a:gridCol w="4903596">
                  <a:extLst>
                    <a:ext uri="{9D8B030D-6E8A-4147-A177-3AD203B41FA5}">
                      <a16:colId xmlns:a16="http://schemas.microsoft.com/office/drawing/2014/main" val="489423624"/>
                    </a:ext>
                  </a:extLst>
                </a:gridCol>
                <a:gridCol w="2321170">
                  <a:extLst>
                    <a:ext uri="{9D8B030D-6E8A-4147-A177-3AD203B41FA5}">
                      <a16:colId xmlns:a16="http://schemas.microsoft.com/office/drawing/2014/main" val="1118654631"/>
                    </a:ext>
                  </a:extLst>
                </a:gridCol>
                <a:gridCol w="1497204">
                  <a:extLst>
                    <a:ext uri="{9D8B030D-6E8A-4147-A177-3AD203B41FA5}">
                      <a16:colId xmlns:a16="http://schemas.microsoft.com/office/drawing/2014/main" val="2532065974"/>
                    </a:ext>
                  </a:extLst>
                </a:gridCol>
              </a:tblGrid>
              <a:tr h="370840">
                <a:tc>
                  <a:txBody>
                    <a:bodyPr/>
                    <a:lstStyle/>
                    <a:p>
                      <a:pPr algn="ctr"/>
                      <a:r>
                        <a:rPr lang="en-US" dirty="0"/>
                        <a:t>Type</a:t>
                      </a:r>
                    </a:p>
                  </a:txBody>
                  <a:tcPr anchor="ctr"/>
                </a:tc>
                <a:tc>
                  <a:txBody>
                    <a:bodyPr/>
                    <a:lstStyle/>
                    <a:p>
                      <a:pPr algn="ctr"/>
                      <a:r>
                        <a:rPr lang="en-US" dirty="0"/>
                        <a:t>Name</a:t>
                      </a:r>
                    </a:p>
                  </a:txBody>
                  <a:tcPr anchor="ctr"/>
                </a:tc>
                <a:tc>
                  <a:txBody>
                    <a:bodyPr/>
                    <a:lstStyle/>
                    <a:p>
                      <a:pPr algn="ctr"/>
                      <a:r>
                        <a:rPr lang="en-US" dirty="0"/>
                        <a:t>Amount</a:t>
                      </a:r>
                    </a:p>
                  </a:txBody>
                  <a:tcPr anchor="ctr"/>
                </a:tc>
                <a:tc>
                  <a:txBody>
                    <a:bodyPr/>
                    <a:lstStyle/>
                    <a:p>
                      <a:pPr algn="ctr"/>
                      <a:r>
                        <a:rPr lang="en-US" dirty="0"/>
                        <a:t>So. Boston?</a:t>
                      </a:r>
                    </a:p>
                  </a:txBody>
                  <a:tcPr anchor="ctr"/>
                </a:tc>
                <a:extLst>
                  <a:ext uri="{0D108BD9-81ED-4DB2-BD59-A6C34878D82A}">
                    <a16:rowId xmlns:a16="http://schemas.microsoft.com/office/drawing/2014/main" val="2569348378"/>
                  </a:ext>
                </a:extLst>
              </a:tr>
              <a:tr h="999686">
                <a:tc>
                  <a:txBody>
                    <a:bodyPr/>
                    <a:lstStyle/>
                    <a:p>
                      <a:pPr algn="ctr"/>
                      <a:r>
                        <a:rPr lang="en-US" dirty="0"/>
                        <a:t>Cash grant</a:t>
                      </a:r>
                    </a:p>
                  </a:txBody>
                  <a:tcPr anchor="ctr"/>
                </a:tc>
                <a:tc>
                  <a:txBody>
                    <a:bodyPr/>
                    <a:lstStyle/>
                    <a:p>
                      <a:pPr algn="ctr"/>
                      <a:r>
                        <a:rPr lang="en-US" dirty="0"/>
                        <a:t>Commonwealth's Development Opportunity Fund (VA Economic Development Partnership)</a:t>
                      </a:r>
                    </a:p>
                  </a:txBody>
                  <a:tcPr anchor="ctr"/>
                </a:tc>
                <a:tc>
                  <a:txBody>
                    <a:bodyPr/>
                    <a:lstStyle/>
                    <a:p>
                      <a:pPr algn="ctr"/>
                      <a:r>
                        <a:rPr lang="en-US" dirty="0"/>
                        <a:t>Negotiated and approved by governor</a:t>
                      </a:r>
                    </a:p>
                  </a:txBody>
                  <a:tcPr anchor="ctr"/>
                </a:tc>
                <a:tc>
                  <a:txBody>
                    <a:bodyPr/>
                    <a:lstStyle/>
                    <a:p>
                      <a:pPr algn="ctr"/>
                      <a:r>
                        <a:rPr lang="en-US" dirty="0"/>
                        <a:t>Yes</a:t>
                      </a:r>
                    </a:p>
                  </a:txBody>
                  <a:tcPr anchor="ctr"/>
                </a:tc>
                <a:extLst>
                  <a:ext uri="{0D108BD9-81ED-4DB2-BD59-A6C34878D82A}">
                    <a16:rowId xmlns:a16="http://schemas.microsoft.com/office/drawing/2014/main" val="872031989"/>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WINCHESTER Incentives: </a:t>
            </a:r>
            <a:br>
              <a:rPr lang="en-US" dirty="0"/>
            </a:br>
            <a:r>
              <a:rPr lang="en-US" dirty="0"/>
              <a:t>capital investment </a:t>
            </a:r>
          </a:p>
        </p:txBody>
      </p:sp>
      <p:pic>
        <p:nvPicPr>
          <p:cNvPr id="2" name="Picture 1" descr="A picture containing text, electronics">
            <a:extLst>
              <a:ext uri="{FF2B5EF4-FFF2-40B4-BE49-F238E27FC236}">
                <a16:creationId xmlns:a16="http://schemas.microsoft.com/office/drawing/2014/main" id="{CABCA261-62D0-1CB0-0132-C8C2459CF7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77" y="5948516"/>
            <a:ext cx="1412443" cy="748329"/>
          </a:xfrm>
          <a:prstGeom prst="rect">
            <a:avLst/>
          </a:prstGeom>
        </p:spPr>
      </p:pic>
    </p:spTree>
    <p:extLst>
      <p:ext uri="{BB962C8B-B14F-4D97-AF65-F5344CB8AC3E}">
        <p14:creationId xmlns:p14="http://schemas.microsoft.com/office/powerpoint/2010/main" val="568046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96C82-5BD3-631D-159B-DDAF8624AE24}"/>
              </a:ext>
            </a:extLst>
          </p:cNvPr>
          <p:cNvSpPr>
            <a:spLocks noGrp="1"/>
          </p:cNvSpPr>
          <p:nvPr>
            <p:ph type="title"/>
          </p:nvPr>
        </p:nvSpPr>
        <p:spPr>
          <a:xfrm>
            <a:off x="2231136" y="523613"/>
            <a:ext cx="7729728" cy="1188720"/>
          </a:xfrm>
        </p:spPr>
        <p:txBody>
          <a:bodyPr/>
          <a:lstStyle/>
          <a:p>
            <a:r>
              <a:rPr lang="en-US" dirty="0"/>
              <a:t>Executive SUMMARY</a:t>
            </a:r>
          </a:p>
        </p:txBody>
      </p:sp>
      <p:sp>
        <p:nvSpPr>
          <p:cNvPr id="3" name="Content Placeholder 2">
            <a:extLst>
              <a:ext uri="{FF2B5EF4-FFF2-40B4-BE49-F238E27FC236}">
                <a16:creationId xmlns:a16="http://schemas.microsoft.com/office/drawing/2014/main" id="{36FF882F-C47C-486A-9787-8A76D04D230F}"/>
              </a:ext>
            </a:extLst>
          </p:cNvPr>
          <p:cNvSpPr>
            <a:spLocks noGrp="1"/>
          </p:cNvSpPr>
          <p:nvPr>
            <p:ph idx="1"/>
          </p:nvPr>
        </p:nvSpPr>
        <p:spPr>
          <a:xfrm>
            <a:off x="1769130" y="1890011"/>
            <a:ext cx="8822453" cy="4154642"/>
          </a:xfrm>
        </p:spPr>
        <p:txBody>
          <a:bodyPr>
            <a:normAutofit lnSpcReduction="10000"/>
          </a:bodyPr>
          <a:lstStyle/>
          <a:p>
            <a:r>
              <a:rPr lang="en-US" sz="2400" dirty="0">
                <a:solidFill>
                  <a:schemeClr val="tx1"/>
                </a:solidFill>
              </a:rPr>
              <a:t>Challenge:  Identify a suitable location for co-manufacturing and co-packing to situate new headquarters on east coast</a:t>
            </a:r>
          </a:p>
          <a:p>
            <a:endParaRPr lang="en-US" sz="2400" dirty="0">
              <a:solidFill>
                <a:schemeClr val="tx1"/>
              </a:solidFill>
            </a:endParaRPr>
          </a:p>
          <a:p>
            <a:r>
              <a:rPr lang="en-US" sz="2400" dirty="0">
                <a:solidFill>
                  <a:schemeClr val="tx1"/>
                </a:solidFill>
              </a:rPr>
              <a:t>Most Relevant Criteria: </a:t>
            </a:r>
          </a:p>
          <a:p>
            <a:pPr marL="457200" indent="-457200">
              <a:buFont typeface="+mj-lt"/>
              <a:buAutoNum type="arabicPeriod"/>
            </a:pPr>
            <a:r>
              <a:rPr lang="en-US" sz="2400" dirty="0">
                <a:solidFill>
                  <a:schemeClr val="tx1"/>
                </a:solidFill>
              </a:rPr>
              <a:t>Proximity to target market’s corporate customers</a:t>
            </a:r>
          </a:p>
          <a:p>
            <a:pPr marL="457200" indent="-457200">
              <a:buFont typeface="+mj-lt"/>
              <a:buAutoNum type="arabicPeriod"/>
            </a:pPr>
            <a:r>
              <a:rPr lang="en-US" sz="2400" dirty="0">
                <a:solidFill>
                  <a:schemeClr val="tx1"/>
                </a:solidFill>
              </a:rPr>
              <a:t>Lower startup costs</a:t>
            </a:r>
          </a:p>
          <a:p>
            <a:pPr marL="457200" indent="-457200">
              <a:buFont typeface="+mj-lt"/>
              <a:buAutoNum type="arabicPeriod"/>
            </a:pPr>
            <a:r>
              <a:rPr lang="en-US" sz="2400" dirty="0">
                <a:solidFill>
                  <a:schemeClr val="tx1"/>
                </a:solidFill>
              </a:rPr>
              <a:t>Minimize utility and property taxes</a:t>
            </a:r>
          </a:p>
          <a:p>
            <a:pPr marL="457200" indent="-457200">
              <a:buFont typeface="+mj-lt"/>
              <a:buAutoNum type="arabicPeriod"/>
            </a:pPr>
            <a:r>
              <a:rPr lang="en-US" sz="2400" dirty="0">
                <a:solidFill>
                  <a:schemeClr val="tx1"/>
                </a:solidFill>
              </a:rPr>
              <a:t>Optimize logistics and transportation </a:t>
            </a:r>
          </a:p>
          <a:p>
            <a:pPr marL="457200" indent="-457200">
              <a:buFont typeface="+mj-lt"/>
              <a:buAutoNum type="arabicPeriod"/>
            </a:pPr>
            <a:r>
              <a:rPr lang="en-US" sz="2400" dirty="0">
                <a:solidFill>
                  <a:schemeClr val="tx1"/>
                </a:solidFill>
              </a:rPr>
              <a:t>Balance cost of labor with ability to recruit right skill set</a:t>
            </a:r>
          </a:p>
        </p:txBody>
      </p:sp>
    </p:spTree>
    <p:extLst>
      <p:ext uri="{BB962C8B-B14F-4D97-AF65-F5344CB8AC3E}">
        <p14:creationId xmlns:p14="http://schemas.microsoft.com/office/powerpoint/2010/main" val="1112782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34098715"/>
              </p:ext>
            </p:extLst>
          </p:nvPr>
        </p:nvGraphicFramePr>
        <p:xfrm>
          <a:off x="974690" y="2379574"/>
          <a:ext cx="9988062" cy="2410474"/>
        </p:xfrm>
        <a:graphic>
          <a:graphicData uri="http://schemas.openxmlformats.org/drawingml/2006/table">
            <a:tbl>
              <a:tblPr firstRow="1" bandRow="1">
                <a:tableStyleId>{5C22544A-7EE6-4342-B048-85BDC9FD1C3A}</a:tableStyleId>
              </a:tblPr>
              <a:tblGrid>
                <a:gridCol w="1266092">
                  <a:extLst>
                    <a:ext uri="{9D8B030D-6E8A-4147-A177-3AD203B41FA5}">
                      <a16:colId xmlns:a16="http://schemas.microsoft.com/office/drawing/2014/main" val="316432655"/>
                    </a:ext>
                  </a:extLst>
                </a:gridCol>
                <a:gridCol w="4903596">
                  <a:extLst>
                    <a:ext uri="{9D8B030D-6E8A-4147-A177-3AD203B41FA5}">
                      <a16:colId xmlns:a16="http://schemas.microsoft.com/office/drawing/2014/main" val="489423624"/>
                    </a:ext>
                  </a:extLst>
                </a:gridCol>
                <a:gridCol w="2321170">
                  <a:extLst>
                    <a:ext uri="{9D8B030D-6E8A-4147-A177-3AD203B41FA5}">
                      <a16:colId xmlns:a16="http://schemas.microsoft.com/office/drawing/2014/main" val="1118654631"/>
                    </a:ext>
                  </a:extLst>
                </a:gridCol>
                <a:gridCol w="1497204">
                  <a:extLst>
                    <a:ext uri="{9D8B030D-6E8A-4147-A177-3AD203B41FA5}">
                      <a16:colId xmlns:a16="http://schemas.microsoft.com/office/drawing/2014/main" val="2532065974"/>
                    </a:ext>
                  </a:extLst>
                </a:gridCol>
              </a:tblGrid>
              <a:tr h="370840">
                <a:tc>
                  <a:txBody>
                    <a:bodyPr/>
                    <a:lstStyle/>
                    <a:p>
                      <a:pPr algn="ctr"/>
                      <a:r>
                        <a:rPr lang="en-US" dirty="0"/>
                        <a:t>Type</a:t>
                      </a:r>
                    </a:p>
                  </a:txBody>
                  <a:tcPr anchor="ctr"/>
                </a:tc>
                <a:tc>
                  <a:txBody>
                    <a:bodyPr/>
                    <a:lstStyle/>
                    <a:p>
                      <a:pPr algn="ctr"/>
                      <a:r>
                        <a:rPr lang="en-US" dirty="0"/>
                        <a:t>Name</a:t>
                      </a:r>
                    </a:p>
                  </a:txBody>
                  <a:tcPr anchor="ctr"/>
                </a:tc>
                <a:tc>
                  <a:txBody>
                    <a:bodyPr/>
                    <a:lstStyle/>
                    <a:p>
                      <a:pPr algn="ctr"/>
                      <a:r>
                        <a:rPr lang="en-US" dirty="0"/>
                        <a:t>Amount</a:t>
                      </a:r>
                    </a:p>
                  </a:txBody>
                  <a:tcPr anchor="ctr"/>
                </a:tc>
                <a:tc>
                  <a:txBody>
                    <a:bodyPr/>
                    <a:lstStyle/>
                    <a:p>
                      <a:pPr algn="ctr"/>
                      <a:r>
                        <a:rPr lang="en-US" dirty="0"/>
                        <a:t>So. Boston?</a:t>
                      </a:r>
                    </a:p>
                  </a:txBody>
                  <a:tcPr anchor="ctr"/>
                </a:tc>
                <a:extLst>
                  <a:ext uri="{0D108BD9-81ED-4DB2-BD59-A6C34878D82A}">
                    <a16:rowId xmlns:a16="http://schemas.microsoft.com/office/drawing/2014/main" val="2569348378"/>
                  </a:ext>
                </a:extLst>
              </a:tr>
              <a:tr h="666025">
                <a:tc>
                  <a:txBody>
                    <a:bodyPr/>
                    <a:lstStyle/>
                    <a:p>
                      <a:pPr algn="ctr"/>
                      <a:r>
                        <a:rPr lang="en-US" dirty="0"/>
                        <a:t>Tax credit</a:t>
                      </a:r>
                    </a:p>
                  </a:txBody>
                  <a:tcPr anchor="ctr"/>
                </a:tc>
                <a:tc>
                  <a:txBody>
                    <a:bodyPr/>
                    <a:lstStyle/>
                    <a:p>
                      <a:pPr algn="ctr"/>
                      <a:r>
                        <a:rPr lang="en-US" b="0" dirty="0"/>
                        <a:t>Virginia Major Business Facility Job Tax Credit</a:t>
                      </a:r>
                    </a:p>
                  </a:txBody>
                  <a:tcPr anchor="ctr"/>
                </a:tc>
                <a:tc>
                  <a:txBody>
                    <a:bodyPr/>
                    <a:lstStyle/>
                    <a:p>
                      <a:pPr algn="ctr"/>
                      <a:r>
                        <a:rPr lang="en-US" dirty="0"/>
                        <a:t>$17, 500</a:t>
                      </a:r>
                    </a:p>
                  </a:txBody>
                  <a:tcPr anchor="ctr"/>
                </a:tc>
                <a:tc>
                  <a:txBody>
                    <a:bodyPr/>
                    <a:lstStyle/>
                    <a:p>
                      <a:pPr algn="ctr"/>
                      <a:r>
                        <a:rPr lang="en-US" dirty="0"/>
                        <a:t>Yes</a:t>
                      </a:r>
                    </a:p>
                  </a:txBody>
                  <a:tcPr anchor="ctr"/>
                </a:tc>
                <a:extLst>
                  <a:ext uri="{0D108BD9-81ED-4DB2-BD59-A6C34878D82A}">
                    <a16:rowId xmlns:a16="http://schemas.microsoft.com/office/drawing/2014/main" val="872031989"/>
                  </a:ext>
                </a:extLst>
              </a:tr>
              <a:tr h="733529">
                <a:tc>
                  <a:txBody>
                    <a:bodyPr/>
                    <a:lstStyle/>
                    <a:p>
                      <a:pPr algn="ctr"/>
                      <a:r>
                        <a:rPr lang="en-US" dirty="0"/>
                        <a:t>Tax credit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New Company Incentive Program</a:t>
                      </a:r>
                    </a:p>
                  </a:txBody>
                  <a:tcPr anchor="ctr"/>
                </a:tc>
                <a:tc>
                  <a:txBody>
                    <a:bodyPr/>
                    <a:lstStyle/>
                    <a:p>
                      <a:pPr algn="ctr"/>
                      <a:r>
                        <a:rPr lang="en-US" dirty="0"/>
                        <a:t>$205, 426</a:t>
                      </a:r>
                    </a:p>
                  </a:txBody>
                  <a:tcPr anchor="ctr"/>
                </a:tc>
                <a:tc>
                  <a:txBody>
                    <a:bodyPr/>
                    <a:lstStyle/>
                    <a:p>
                      <a:pPr algn="ctr"/>
                      <a:r>
                        <a:rPr lang="en-US" dirty="0"/>
                        <a:t>Yes</a:t>
                      </a:r>
                    </a:p>
                  </a:txBody>
                  <a:tcPr anchor="ctr"/>
                </a:tc>
                <a:extLst>
                  <a:ext uri="{0D108BD9-81ED-4DB2-BD59-A6C34878D82A}">
                    <a16:rowId xmlns:a16="http://schemas.microsoft.com/office/drawing/2014/main" val="3927322858"/>
                  </a:ext>
                </a:extLst>
              </a:tr>
              <a:tr h="635113">
                <a:tc>
                  <a:txBody>
                    <a:bodyPr/>
                    <a:lstStyle/>
                    <a:p>
                      <a:pPr algn="ctr"/>
                      <a:r>
                        <a:rPr lang="en-US" dirty="0"/>
                        <a:t>Tax credit</a:t>
                      </a:r>
                    </a:p>
                  </a:txBody>
                  <a:tcPr anchor="ctr"/>
                </a:tc>
                <a:tc>
                  <a:txBody>
                    <a:bodyPr/>
                    <a:lstStyle/>
                    <a:p>
                      <a:pPr algn="ctr"/>
                      <a:r>
                        <a:rPr lang="en-US" dirty="0"/>
                        <a:t>Refundable Research and Development </a:t>
                      </a:r>
                    </a:p>
                    <a:p>
                      <a:pPr algn="ctr"/>
                      <a:r>
                        <a:rPr lang="en-US" dirty="0"/>
                        <a:t>Expenses Tax Credit</a:t>
                      </a:r>
                    </a:p>
                  </a:txBody>
                  <a:tcPr anchor="ctr"/>
                </a:tc>
                <a:tc>
                  <a:txBody>
                    <a:bodyPr/>
                    <a:lstStyle/>
                    <a:p>
                      <a:pPr algn="ctr"/>
                      <a:r>
                        <a:rPr lang="en-US" dirty="0"/>
                        <a:t>$15, 000</a:t>
                      </a:r>
                    </a:p>
                  </a:txBody>
                  <a:tcPr anchor="ctr"/>
                </a:tc>
                <a:tc>
                  <a:txBody>
                    <a:bodyPr/>
                    <a:lstStyle/>
                    <a:p>
                      <a:pPr algn="ctr"/>
                      <a:r>
                        <a:rPr lang="en-US" dirty="0"/>
                        <a:t>Yes</a:t>
                      </a:r>
                    </a:p>
                  </a:txBody>
                  <a:tcPr anchor="ctr"/>
                </a:tc>
                <a:extLst>
                  <a:ext uri="{0D108BD9-81ED-4DB2-BD59-A6C34878D82A}">
                    <a16:rowId xmlns:a16="http://schemas.microsoft.com/office/drawing/2014/main" val="247714849"/>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WINCHESTER Incentives: </a:t>
            </a:r>
            <a:br>
              <a:rPr lang="en-US" dirty="0"/>
            </a:br>
            <a:r>
              <a:rPr lang="en-US" dirty="0"/>
              <a:t>income tax relief</a:t>
            </a:r>
          </a:p>
        </p:txBody>
      </p:sp>
      <p:pic>
        <p:nvPicPr>
          <p:cNvPr id="2" name="Picture 1" descr="A picture containing text, electronics">
            <a:extLst>
              <a:ext uri="{FF2B5EF4-FFF2-40B4-BE49-F238E27FC236}">
                <a16:creationId xmlns:a16="http://schemas.microsoft.com/office/drawing/2014/main" id="{1BACA733-FC94-7528-11F4-38FE09FFD93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77" y="5948516"/>
            <a:ext cx="1412443" cy="748329"/>
          </a:xfrm>
          <a:prstGeom prst="rect">
            <a:avLst/>
          </a:prstGeom>
        </p:spPr>
      </p:pic>
    </p:spTree>
    <p:extLst>
      <p:ext uri="{BB962C8B-B14F-4D97-AF65-F5344CB8AC3E}">
        <p14:creationId xmlns:p14="http://schemas.microsoft.com/office/powerpoint/2010/main" val="363937254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3907171496"/>
              </p:ext>
            </p:extLst>
          </p:nvPr>
        </p:nvGraphicFramePr>
        <p:xfrm>
          <a:off x="984522" y="1819135"/>
          <a:ext cx="9988062" cy="3680700"/>
        </p:xfrm>
        <a:graphic>
          <a:graphicData uri="http://schemas.openxmlformats.org/drawingml/2006/table">
            <a:tbl>
              <a:tblPr firstRow="1" bandRow="1">
                <a:tableStyleId>{5C22544A-7EE6-4342-B048-85BDC9FD1C3A}</a:tableStyleId>
              </a:tblPr>
              <a:tblGrid>
                <a:gridCol w="1266092">
                  <a:extLst>
                    <a:ext uri="{9D8B030D-6E8A-4147-A177-3AD203B41FA5}">
                      <a16:colId xmlns:a16="http://schemas.microsoft.com/office/drawing/2014/main" val="316432655"/>
                    </a:ext>
                  </a:extLst>
                </a:gridCol>
                <a:gridCol w="4903596">
                  <a:extLst>
                    <a:ext uri="{9D8B030D-6E8A-4147-A177-3AD203B41FA5}">
                      <a16:colId xmlns:a16="http://schemas.microsoft.com/office/drawing/2014/main" val="489423624"/>
                    </a:ext>
                  </a:extLst>
                </a:gridCol>
                <a:gridCol w="2321170">
                  <a:extLst>
                    <a:ext uri="{9D8B030D-6E8A-4147-A177-3AD203B41FA5}">
                      <a16:colId xmlns:a16="http://schemas.microsoft.com/office/drawing/2014/main" val="1118654631"/>
                    </a:ext>
                  </a:extLst>
                </a:gridCol>
                <a:gridCol w="1497204">
                  <a:extLst>
                    <a:ext uri="{9D8B030D-6E8A-4147-A177-3AD203B41FA5}">
                      <a16:colId xmlns:a16="http://schemas.microsoft.com/office/drawing/2014/main" val="2532065974"/>
                    </a:ext>
                  </a:extLst>
                </a:gridCol>
              </a:tblGrid>
              <a:tr h="370840">
                <a:tc>
                  <a:txBody>
                    <a:bodyPr/>
                    <a:lstStyle/>
                    <a:p>
                      <a:pPr algn="ctr"/>
                      <a:r>
                        <a:rPr lang="en-US" dirty="0"/>
                        <a:t>Type</a:t>
                      </a:r>
                    </a:p>
                  </a:txBody>
                  <a:tcPr anchor="ctr"/>
                </a:tc>
                <a:tc>
                  <a:txBody>
                    <a:bodyPr/>
                    <a:lstStyle/>
                    <a:p>
                      <a:pPr algn="ctr"/>
                      <a:r>
                        <a:rPr lang="en-US" dirty="0"/>
                        <a:t>Name</a:t>
                      </a:r>
                    </a:p>
                  </a:txBody>
                  <a:tcPr anchor="ctr"/>
                </a:tc>
                <a:tc>
                  <a:txBody>
                    <a:bodyPr/>
                    <a:lstStyle/>
                    <a:p>
                      <a:pPr algn="ctr"/>
                      <a:r>
                        <a:rPr lang="en-US" dirty="0"/>
                        <a:t>Amount</a:t>
                      </a:r>
                    </a:p>
                  </a:txBody>
                  <a:tcPr anchor="ctr"/>
                </a:tc>
                <a:tc>
                  <a:txBody>
                    <a:bodyPr/>
                    <a:lstStyle/>
                    <a:p>
                      <a:pPr algn="ctr"/>
                      <a:r>
                        <a:rPr lang="en-US" dirty="0"/>
                        <a:t>So. Boston?</a:t>
                      </a:r>
                    </a:p>
                  </a:txBody>
                  <a:tcPr anchor="ctr"/>
                </a:tc>
                <a:extLst>
                  <a:ext uri="{0D108BD9-81ED-4DB2-BD59-A6C34878D82A}">
                    <a16:rowId xmlns:a16="http://schemas.microsoft.com/office/drawing/2014/main" val="2569348378"/>
                  </a:ext>
                </a:extLst>
              </a:tr>
              <a:tr h="666025">
                <a:tc>
                  <a:txBody>
                    <a:bodyPr/>
                    <a:lstStyle/>
                    <a:p>
                      <a:pPr algn="ctr" fontAlgn="ctr"/>
                      <a:r>
                        <a:rPr lang="en-US" sz="1800" b="0" i="0" u="none" strike="noStrike" dirty="0">
                          <a:solidFill>
                            <a:srgbClr val="000000"/>
                          </a:solidFill>
                          <a:effectLst/>
                          <a:latin typeface="+mj-lt"/>
                        </a:rPr>
                        <a:t>Cash grant</a:t>
                      </a:r>
                    </a:p>
                  </a:txBody>
                  <a:tcPr marL="7620" marR="7620" marT="7620" marB="0" anchor="ctr"/>
                </a:tc>
                <a:tc>
                  <a:txBody>
                    <a:bodyPr/>
                    <a:lstStyle/>
                    <a:p>
                      <a:pPr algn="ctr"/>
                      <a:r>
                        <a:rPr lang="en-US" b="0" dirty="0"/>
                        <a:t>Virginia Jobs Investment Program – </a:t>
                      </a:r>
                    </a:p>
                    <a:p>
                      <a:pPr algn="ctr"/>
                      <a:r>
                        <a:rPr lang="en-US" b="0" dirty="0"/>
                        <a:t>Virginia New Jobs Program</a:t>
                      </a:r>
                    </a:p>
                  </a:txBody>
                  <a:tcPr anchor="ctr"/>
                </a:tc>
                <a:tc>
                  <a:txBody>
                    <a:bodyPr/>
                    <a:lstStyle/>
                    <a:p>
                      <a:pPr algn="ctr"/>
                      <a:r>
                        <a:rPr lang="en-US" dirty="0"/>
                        <a:t>Undefined</a:t>
                      </a:r>
                    </a:p>
                  </a:txBody>
                  <a:tcPr anchor="ctr"/>
                </a:tc>
                <a:tc>
                  <a:txBody>
                    <a:bodyPr/>
                    <a:lstStyle/>
                    <a:p>
                      <a:pPr algn="ctr"/>
                      <a:r>
                        <a:rPr lang="en-US" dirty="0"/>
                        <a:t>Yes</a:t>
                      </a:r>
                    </a:p>
                  </a:txBody>
                  <a:tcPr anchor="ctr"/>
                </a:tc>
                <a:extLst>
                  <a:ext uri="{0D108BD9-81ED-4DB2-BD59-A6C34878D82A}">
                    <a16:rowId xmlns:a16="http://schemas.microsoft.com/office/drawing/2014/main" val="872031989"/>
                  </a:ext>
                </a:extLst>
              </a:tr>
              <a:tr h="733529">
                <a:tc>
                  <a:txBody>
                    <a:bodyPr/>
                    <a:lstStyle/>
                    <a:p>
                      <a:pPr algn="ctr" fontAlgn="ctr"/>
                      <a:r>
                        <a:rPr lang="en-US" sz="1800" b="0" i="0" u="none" strike="noStrike" dirty="0">
                          <a:solidFill>
                            <a:srgbClr val="000000"/>
                          </a:solidFill>
                          <a:effectLst/>
                          <a:latin typeface="+mj-lt"/>
                        </a:rPr>
                        <a:t>Job training</a:t>
                      </a:r>
                    </a:p>
                  </a:txBody>
                  <a:tcPr marL="7620" marR="7620" marT="7620"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Virginia Ready Initiative (VA Ready)</a:t>
                      </a:r>
                    </a:p>
                  </a:txBody>
                  <a:tcPr anchor="ctr"/>
                </a:tc>
                <a:tc>
                  <a:txBody>
                    <a:bodyPr/>
                    <a:lstStyle/>
                    <a:p>
                      <a:pPr algn="ctr"/>
                      <a:endParaRPr lang="en-US" dirty="0"/>
                    </a:p>
                  </a:txBody>
                  <a:tcPr anchor="ctr"/>
                </a:tc>
                <a:tc>
                  <a:txBody>
                    <a:bodyPr/>
                    <a:lstStyle/>
                    <a:p>
                      <a:pPr algn="ctr"/>
                      <a:r>
                        <a:rPr lang="en-US" dirty="0"/>
                        <a:t>Yes</a:t>
                      </a:r>
                    </a:p>
                  </a:txBody>
                  <a:tcPr anchor="ctr"/>
                </a:tc>
                <a:extLst>
                  <a:ext uri="{0D108BD9-81ED-4DB2-BD59-A6C34878D82A}">
                    <a16:rowId xmlns:a16="http://schemas.microsoft.com/office/drawing/2014/main" val="3927322858"/>
                  </a:ext>
                </a:extLst>
              </a:tr>
              <a:tr h="635113">
                <a:tc>
                  <a:txBody>
                    <a:bodyPr/>
                    <a:lstStyle/>
                    <a:p>
                      <a:pPr algn="ctr" fontAlgn="ctr"/>
                      <a:r>
                        <a:rPr lang="en-US" sz="1800" b="0" i="0" u="none" strike="noStrike" dirty="0">
                          <a:solidFill>
                            <a:srgbClr val="000000"/>
                          </a:solidFill>
                          <a:effectLst/>
                          <a:latin typeface="+mj-lt"/>
                        </a:rPr>
                        <a:t>Job training</a:t>
                      </a:r>
                    </a:p>
                  </a:txBody>
                  <a:tcPr marL="7620" marR="7620" marT="7620" marB="0" anchor="ctr"/>
                </a:tc>
                <a:tc>
                  <a:txBody>
                    <a:bodyPr/>
                    <a:lstStyle/>
                    <a:p>
                      <a:pPr algn="ctr"/>
                      <a:r>
                        <a:rPr lang="en-US" dirty="0"/>
                        <a:t>Virginia </a:t>
                      </a:r>
                      <a:r>
                        <a:rPr lang="en-US" dirty="0" err="1"/>
                        <a:t>FastForward</a:t>
                      </a:r>
                      <a:endParaRPr lang="en-US" dirty="0"/>
                    </a:p>
                  </a:txBody>
                  <a:tcPr anchor="ctr"/>
                </a:tc>
                <a:tc>
                  <a:txBody>
                    <a:bodyPr/>
                    <a:lstStyle/>
                    <a:p>
                      <a:pPr algn="ctr"/>
                      <a:endParaRPr lang="en-US" dirty="0"/>
                    </a:p>
                  </a:txBody>
                  <a:tcPr anchor="ctr"/>
                </a:tc>
                <a:tc>
                  <a:txBody>
                    <a:bodyPr/>
                    <a:lstStyle/>
                    <a:p>
                      <a:pPr algn="ctr"/>
                      <a:r>
                        <a:rPr lang="en-US" dirty="0"/>
                        <a:t>Yes</a:t>
                      </a:r>
                    </a:p>
                  </a:txBody>
                  <a:tcPr anchor="ctr"/>
                </a:tc>
                <a:extLst>
                  <a:ext uri="{0D108BD9-81ED-4DB2-BD59-A6C34878D82A}">
                    <a16:rowId xmlns:a16="http://schemas.microsoft.com/office/drawing/2014/main" val="247714849"/>
                  </a:ext>
                </a:extLst>
              </a:tr>
              <a:tr h="635113">
                <a:tc>
                  <a:txBody>
                    <a:bodyPr/>
                    <a:lstStyle/>
                    <a:p>
                      <a:pPr algn="ctr" fontAlgn="ctr"/>
                      <a:r>
                        <a:rPr lang="en-US" sz="1800" b="0" i="0" u="none" strike="noStrike" dirty="0">
                          <a:solidFill>
                            <a:srgbClr val="000000"/>
                          </a:solidFill>
                          <a:effectLst/>
                          <a:latin typeface="+mj-lt"/>
                        </a:rPr>
                        <a:t>Tax credit</a:t>
                      </a:r>
                    </a:p>
                  </a:txBody>
                  <a:tcPr marL="7620" marR="7620" marT="7620" marB="0" anchor="ctr"/>
                </a:tc>
                <a:tc>
                  <a:txBody>
                    <a:bodyPr/>
                    <a:lstStyle/>
                    <a:p>
                      <a:pPr algn="ctr"/>
                      <a:r>
                        <a:rPr lang="en-US" dirty="0"/>
                        <a:t>Worker Training Tax Credit</a:t>
                      </a:r>
                    </a:p>
                  </a:txBody>
                  <a:tcPr anchor="ctr"/>
                </a:tc>
                <a:tc>
                  <a:txBody>
                    <a:bodyPr/>
                    <a:lstStyle/>
                    <a:p>
                      <a:pPr algn="ctr"/>
                      <a:r>
                        <a:rPr lang="en-US" dirty="0"/>
                        <a:t>$70, 000</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Gill Sans MT" panose="020B0502020104020203"/>
                          <a:ea typeface="+mn-ea"/>
                          <a:cs typeface="+mn-cs"/>
                        </a:rPr>
                        <a:t>Yes</a:t>
                      </a:r>
                    </a:p>
                  </a:txBody>
                  <a:tcPr anchor="ctr"/>
                </a:tc>
                <a:extLst>
                  <a:ext uri="{0D108BD9-81ED-4DB2-BD59-A6C34878D82A}">
                    <a16:rowId xmlns:a16="http://schemas.microsoft.com/office/drawing/2014/main" val="190288774"/>
                  </a:ext>
                </a:extLst>
              </a:tr>
              <a:tr h="635113">
                <a:tc>
                  <a:txBody>
                    <a:bodyPr/>
                    <a:lstStyle/>
                    <a:p>
                      <a:pPr algn="ctr" fontAlgn="ctr"/>
                      <a:r>
                        <a:rPr lang="en-US" sz="1800" b="0" i="0" u="none" strike="noStrike" dirty="0">
                          <a:solidFill>
                            <a:srgbClr val="000000"/>
                          </a:solidFill>
                          <a:effectLst/>
                          <a:latin typeface="+mj-lt"/>
                        </a:rPr>
                        <a:t>Job training</a:t>
                      </a:r>
                    </a:p>
                  </a:txBody>
                  <a:tcPr marL="7620" marR="7620" marT="7620" marB="0" anchor="ctr"/>
                </a:tc>
                <a:tc>
                  <a:txBody>
                    <a:bodyPr/>
                    <a:lstStyle/>
                    <a:p>
                      <a:pPr algn="ctr"/>
                      <a:r>
                        <a:rPr lang="en-US" dirty="0"/>
                        <a:t>Northern Virginia Community College </a:t>
                      </a:r>
                    </a:p>
                    <a:p>
                      <a:pPr algn="ctr"/>
                      <a:r>
                        <a:rPr lang="en-US" dirty="0"/>
                        <a:t>Workforce Development</a:t>
                      </a:r>
                    </a:p>
                  </a:txBody>
                  <a:tcPr anchor="ctr"/>
                </a:tc>
                <a:tc>
                  <a:txBody>
                    <a:bodyPr/>
                    <a:lstStyle/>
                    <a:p>
                      <a:pPr algn="ctr"/>
                      <a:endParaRPr lang="en-US" dirty="0"/>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black"/>
                          </a:solidFill>
                          <a:effectLst/>
                          <a:uLnTx/>
                          <a:uFillTx/>
                          <a:latin typeface="Gill Sans MT" panose="020B0502020104020203"/>
                          <a:ea typeface="+mn-ea"/>
                          <a:cs typeface="+mn-cs"/>
                        </a:rPr>
                        <a:t>Comparable</a:t>
                      </a:r>
                    </a:p>
                  </a:txBody>
                  <a:tcPr anchor="ctr"/>
                </a:tc>
                <a:extLst>
                  <a:ext uri="{0D108BD9-81ED-4DB2-BD59-A6C34878D82A}">
                    <a16:rowId xmlns:a16="http://schemas.microsoft.com/office/drawing/2014/main" val="1040759229"/>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a:xfrm>
            <a:off x="2231136" y="394421"/>
            <a:ext cx="7729728" cy="1188720"/>
          </a:xfrm>
        </p:spPr>
        <p:txBody>
          <a:bodyPr/>
          <a:lstStyle/>
          <a:p>
            <a:r>
              <a:rPr lang="en-US" dirty="0"/>
              <a:t>WINCHESTER Incentives: </a:t>
            </a:r>
            <a:br>
              <a:rPr lang="en-US" dirty="0"/>
            </a:br>
            <a:r>
              <a:rPr lang="en-US" dirty="0"/>
              <a:t>hiring and training</a:t>
            </a:r>
          </a:p>
        </p:txBody>
      </p:sp>
      <p:pic>
        <p:nvPicPr>
          <p:cNvPr id="2" name="Picture 1" descr="A picture containing text, electronics">
            <a:extLst>
              <a:ext uri="{FF2B5EF4-FFF2-40B4-BE49-F238E27FC236}">
                <a16:creationId xmlns:a16="http://schemas.microsoft.com/office/drawing/2014/main" id="{92E383ED-9976-7922-0482-4E43E4E2EE3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77" y="5948516"/>
            <a:ext cx="1412443" cy="748329"/>
          </a:xfrm>
          <a:prstGeom prst="rect">
            <a:avLst/>
          </a:prstGeom>
        </p:spPr>
      </p:pic>
    </p:spTree>
    <p:extLst>
      <p:ext uri="{BB962C8B-B14F-4D97-AF65-F5344CB8AC3E}">
        <p14:creationId xmlns:p14="http://schemas.microsoft.com/office/powerpoint/2010/main" val="276395120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WINCHESTER Incentives: </a:t>
            </a:r>
            <a:br>
              <a:rPr lang="en-US" dirty="0"/>
            </a:br>
            <a:r>
              <a:rPr lang="en-US" dirty="0"/>
              <a:t>summary</a:t>
            </a:r>
          </a:p>
        </p:txBody>
      </p:sp>
      <p:sp>
        <p:nvSpPr>
          <p:cNvPr id="3" name="Content Placeholder 2">
            <a:extLst>
              <a:ext uri="{FF2B5EF4-FFF2-40B4-BE49-F238E27FC236}">
                <a16:creationId xmlns:a16="http://schemas.microsoft.com/office/drawing/2014/main" id="{2A317575-8989-3474-CE4D-59C1E2ADB56A}"/>
              </a:ext>
            </a:extLst>
          </p:cNvPr>
          <p:cNvSpPr>
            <a:spLocks noGrp="1"/>
          </p:cNvSpPr>
          <p:nvPr>
            <p:ph sz="quarter" idx="4"/>
          </p:nvPr>
        </p:nvSpPr>
        <p:spPr>
          <a:xfrm>
            <a:off x="2958838" y="3144080"/>
            <a:ext cx="7002026" cy="764729"/>
          </a:xfrm>
        </p:spPr>
        <p:txBody>
          <a:bodyPr>
            <a:normAutofit fontScale="92500"/>
          </a:bodyPr>
          <a:lstStyle/>
          <a:p>
            <a:pPr marL="0" indent="0">
              <a:buNone/>
            </a:pPr>
            <a:r>
              <a:rPr lang="en-US" sz="4400" dirty="0"/>
              <a:t>$307, 926 in credits and grants</a:t>
            </a:r>
          </a:p>
        </p:txBody>
      </p:sp>
      <p:sp>
        <p:nvSpPr>
          <p:cNvPr id="4" name="TextBox 3">
            <a:extLst>
              <a:ext uri="{FF2B5EF4-FFF2-40B4-BE49-F238E27FC236}">
                <a16:creationId xmlns:a16="http://schemas.microsoft.com/office/drawing/2014/main" id="{B09E1882-941F-342E-4A24-A57E9E16FEE0}"/>
              </a:ext>
            </a:extLst>
          </p:cNvPr>
          <p:cNvSpPr txBox="1"/>
          <p:nvPr/>
        </p:nvSpPr>
        <p:spPr>
          <a:xfrm>
            <a:off x="2262671" y="4584221"/>
            <a:ext cx="8099782" cy="1107996"/>
          </a:xfrm>
          <a:prstGeom prst="rect">
            <a:avLst/>
          </a:prstGeom>
          <a:noFill/>
        </p:spPr>
        <p:txBody>
          <a:bodyPr wrap="none" rtlCol="0">
            <a:spAutoFit/>
          </a:bodyPr>
          <a:lstStyle/>
          <a:p>
            <a:pPr algn="ctr"/>
            <a:r>
              <a:rPr lang="en-US" sz="2400" dirty="0"/>
              <a:t>Enterprise Zone annexation would help</a:t>
            </a:r>
          </a:p>
          <a:p>
            <a:pPr algn="ctr"/>
            <a:r>
              <a:rPr lang="en-US" sz="2400" dirty="0"/>
              <a:t>Frederick County EDA states it designs packages for businesses</a:t>
            </a:r>
          </a:p>
          <a:p>
            <a:endParaRPr lang="en-US" dirty="0"/>
          </a:p>
        </p:txBody>
      </p:sp>
      <p:pic>
        <p:nvPicPr>
          <p:cNvPr id="2" name="Picture 1" descr="A picture containing text, electronics">
            <a:extLst>
              <a:ext uri="{FF2B5EF4-FFF2-40B4-BE49-F238E27FC236}">
                <a16:creationId xmlns:a16="http://schemas.microsoft.com/office/drawing/2014/main" id="{161A3A03-758F-C5E2-909B-755ADDCA4A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77" y="5948516"/>
            <a:ext cx="1412443" cy="748329"/>
          </a:xfrm>
          <a:prstGeom prst="rect">
            <a:avLst/>
          </a:prstGeom>
        </p:spPr>
      </p:pic>
    </p:spTree>
    <p:extLst>
      <p:ext uri="{BB962C8B-B14F-4D97-AF65-F5344CB8AC3E}">
        <p14:creationId xmlns:p14="http://schemas.microsoft.com/office/powerpoint/2010/main" val="17397046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2020177248"/>
              </p:ext>
            </p:extLst>
          </p:nvPr>
        </p:nvGraphicFramePr>
        <p:xfrm>
          <a:off x="1850571" y="2531198"/>
          <a:ext cx="8490858" cy="2925006"/>
        </p:xfrm>
        <a:graphic>
          <a:graphicData uri="http://schemas.openxmlformats.org/drawingml/2006/table">
            <a:tbl>
              <a:tblPr firstRow="1" bandRow="1">
                <a:tableStyleId>{5C22544A-7EE6-4342-B048-85BDC9FD1C3A}</a:tableStyleId>
              </a:tblPr>
              <a:tblGrid>
                <a:gridCol w="1266092">
                  <a:extLst>
                    <a:ext uri="{9D8B030D-6E8A-4147-A177-3AD203B41FA5}">
                      <a16:colId xmlns:a16="http://schemas.microsoft.com/office/drawing/2014/main" val="316432655"/>
                    </a:ext>
                  </a:extLst>
                </a:gridCol>
                <a:gridCol w="4903596">
                  <a:extLst>
                    <a:ext uri="{9D8B030D-6E8A-4147-A177-3AD203B41FA5}">
                      <a16:colId xmlns:a16="http://schemas.microsoft.com/office/drawing/2014/main" val="489423624"/>
                    </a:ext>
                  </a:extLst>
                </a:gridCol>
                <a:gridCol w="2321170">
                  <a:extLst>
                    <a:ext uri="{9D8B030D-6E8A-4147-A177-3AD203B41FA5}">
                      <a16:colId xmlns:a16="http://schemas.microsoft.com/office/drawing/2014/main" val="1118654631"/>
                    </a:ext>
                  </a:extLst>
                </a:gridCol>
              </a:tblGrid>
              <a:tr h="370840">
                <a:tc>
                  <a:txBody>
                    <a:bodyPr/>
                    <a:lstStyle/>
                    <a:p>
                      <a:pPr algn="ctr"/>
                      <a:r>
                        <a:rPr lang="en-US" dirty="0"/>
                        <a:t>Type</a:t>
                      </a:r>
                    </a:p>
                  </a:txBody>
                  <a:tcPr anchor="ctr"/>
                </a:tc>
                <a:tc>
                  <a:txBody>
                    <a:bodyPr/>
                    <a:lstStyle/>
                    <a:p>
                      <a:pPr algn="ctr"/>
                      <a:r>
                        <a:rPr lang="en-US" dirty="0"/>
                        <a:t>Name</a:t>
                      </a:r>
                    </a:p>
                  </a:txBody>
                  <a:tcPr anchor="ctr"/>
                </a:tc>
                <a:tc>
                  <a:txBody>
                    <a:bodyPr/>
                    <a:lstStyle/>
                    <a:p>
                      <a:pPr algn="ctr"/>
                      <a:r>
                        <a:rPr lang="en-US" dirty="0"/>
                        <a:t>Amount</a:t>
                      </a:r>
                    </a:p>
                  </a:txBody>
                  <a:tcPr anchor="ctr"/>
                </a:tc>
                <a:extLst>
                  <a:ext uri="{0D108BD9-81ED-4DB2-BD59-A6C34878D82A}">
                    <a16:rowId xmlns:a16="http://schemas.microsoft.com/office/drawing/2014/main" val="2569348378"/>
                  </a:ext>
                </a:extLst>
              </a:tr>
              <a:tr h="999686">
                <a:tc>
                  <a:txBody>
                    <a:bodyPr/>
                    <a:lstStyle/>
                    <a:p>
                      <a:pPr algn="ctr"/>
                      <a:r>
                        <a:rPr lang="en-US" dirty="0"/>
                        <a:t>Cash grant</a:t>
                      </a:r>
                    </a:p>
                  </a:txBody>
                  <a:tcPr anchor="ctr"/>
                </a:tc>
                <a:tc>
                  <a:txBody>
                    <a:bodyPr/>
                    <a:lstStyle/>
                    <a:p>
                      <a:pPr algn="ctr"/>
                      <a:r>
                        <a:rPr lang="en-US" dirty="0"/>
                        <a:t>Enterprise Zone Real Property Investment Grant</a:t>
                      </a:r>
                    </a:p>
                  </a:txBody>
                  <a:tcPr anchor="ctr"/>
                </a:tc>
                <a:tc>
                  <a:txBody>
                    <a:bodyPr/>
                    <a:lstStyle/>
                    <a:p>
                      <a:pPr algn="ctr"/>
                      <a:r>
                        <a:rPr lang="en-US" dirty="0"/>
                        <a:t>$480, 000</a:t>
                      </a:r>
                    </a:p>
                  </a:txBody>
                  <a:tcPr anchor="ctr"/>
                </a:tc>
                <a:extLst>
                  <a:ext uri="{0D108BD9-81ED-4DB2-BD59-A6C34878D82A}">
                    <a16:rowId xmlns:a16="http://schemas.microsoft.com/office/drawing/2014/main" val="183523917"/>
                  </a:ext>
                </a:extLst>
              </a:tr>
              <a:tr h="999686">
                <a:tc>
                  <a:txBody>
                    <a:bodyPr/>
                    <a:lstStyle/>
                    <a:p>
                      <a:pPr algn="ctr"/>
                      <a:r>
                        <a:rPr lang="en-US" dirty="0"/>
                        <a:t>Cash grant</a:t>
                      </a:r>
                    </a:p>
                  </a:txBody>
                  <a:tcPr anchor="ctr"/>
                </a:tc>
                <a:tc>
                  <a:txBody>
                    <a:bodyPr/>
                    <a:lstStyle/>
                    <a:p>
                      <a:pPr algn="ctr"/>
                      <a:r>
                        <a:rPr lang="en-US" dirty="0"/>
                        <a:t>Tobacco Region Opportunity Fund </a:t>
                      </a:r>
                    </a:p>
                    <a:p>
                      <a:pPr algn="ctr"/>
                      <a:r>
                        <a:rPr lang="en-US" dirty="0"/>
                        <a:t>(Halifax County)</a:t>
                      </a:r>
                    </a:p>
                  </a:txBody>
                  <a:tcPr anchor="ctr"/>
                </a:tc>
                <a:tc>
                  <a:txBody>
                    <a:bodyPr/>
                    <a:lstStyle/>
                    <a:p>
                      <a:pPr algn="ctr"/>
                      <a:r>
                        <a:rPr lang="en-US" sz="1600" dirty="0"/>
                        <a:t>Depends on prevailing wage rates, capital investment levels, industry type, and other factors determined by the Commission</a:t>
                      </a:r>
                    </a:p>
                  </a:txBody>
                  <a:tcPr anchor="ctr"/>
                </a:tc>
                <a:extLst>
                  <a:ext uri="{0D108BD9-81ED-4DB2-BD59-A6C34878D82A}">
                    <a16:rowId xmlns:a16="http://schemas.microsoft.com/office/drawing/2014/main" val="334176852"/>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Boston Incentives: </a:t>
            </a:r>
            <a:br>
              <a:rPr lang="en-US" dirty="0"/>
            </a:br>
            <a:r>
              <a:rPr lang="en-US" dirty="0"/>
              <a:t>capital investment </a:t>
            </a:r>
          </a:p>
        </p:txBody>
      </p:sp>
      <p:pic>
        <p:nvPicPr>
          <p:cNvPr id="2" name="image5.jpeg" descr="A picture containing mountain, grass, nature, highland">
            <a:extLst>
              <a:ext uri="{FF2B5EF4-FFF2-40B4-BE49-F238E27FC236}">
                <a16:creationId xmlns:a16="http://schemas.microsoft.com/office/drawing/2014/main" id="{779655E5-B7FA-9314-8A83-9A7B0CEAC664}"/>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173732281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3244916373"/>
              </p:ext>
            </p:extLst>
          </p:nvPr>
        </p:nvGraphicFramePr>
        <p:xfrm>
          <a:off x="1758462" y="2349430"/>
          <a:ext cx="8490858" cy="3152100"/>
        </p:xfrm>
        <a:graphic>
          <a:graphicData uri="http://schemas.openxmlformats.org/drawingml/2006/table">
            <a:tbl>
              <a:tblPr firstRow="1" bandRow="1">
                <a:tableStyleId>{5C22544A-7EE6-4342-B048-85BDC9FD1C3A}</a:tableStyleId>
              </a:tblPr>
              <a:tblGrid>
                <a:gridCol w="1266092">
                  <a:extLst>
                    <a:ext uri="{9D8B030D-6E8A-4147-A177-3AD203B41FA5}">
                      <a16:colId xmlns:a16="http://schemas.microsoft.com/office/drawing/2014/main" val="316432655"/>
                    </a:ext>
                  </a:extLst>
                </a:gridCol>
                <a:gridCol w="5456255">
                  <a:extLst>
                    <a:ext uri="{9D8B030D-6E8A-4147-A177-3AD203B41FA5}">
                      <a16:colId xmlns:a16="http://schemas.microsoft.com/office/drawing/2014/main" val="489423624"/>
                    </a:ext>
                  </a:extLst>
                </a:gridCol>
                <a:gridCol w="1768511">
                  <a:extLst>
                    <a:ext uri="{9D8B030D-6E8A-4147-A177-3AD203B41FA5}">
                      <a16:colId xmlns:a16="http://schemas.microsoft.com/office/drawing/2014/main" val="1118654631"/>
                    </a:ext>
                  </a:extLst>
                </a:gridCol>
              </a:tblGrid>
              <a:tr h="370840">
                <a:tc>
                  <a:txBody>
                    <a:bodyPr/>
                    <a:lstStyle/>
                    <a:p>
                      <a:r>
                        <a:rPr lang="en-US" dirty="0"/>
                        <a:t>Type</a:t>
                      </a:r>
                    </a:p>
                  </a:txBody>
                  <a:tcPr/>
                </a:tc>
                <a:tc>
                  <a:txBody>
                    <a:bodyPr/>
                    <a:lstStyle/>
                    <a:p>
                      <a:r>
                        <a:rPr lang="en-US" dirty="0"/>
                        <a:t>Name</a:t>
                      </a:r>
                    </a:p>
                  </a:txBody>
                  <a:tcPr/>
                </a:tc>
                <a:tc>
                  <a:txBody>
                    <a:bodyPr/>
                    <a:lstStyle/>
                    <a:p>
                      <a:r>
                        <a:rPr lang="en-US" dirty="0"/>
                        <a:t>Amount</a:t>
                      </a:r>
                    </a:p>
                  </a:txBody>
                  <a:tcPr/>
                </a:tc>
                <a:extLst>
                  <a:ext uri="{0D108BD9-81ED-4DB2-BD59-A6C34878D82A}">
                    <a16:rowId xmlns:a16="http://schemas.microsoft.com/office/drawing/2014/main" val="2569348378"/>
                  </a:ext>
                </a:extLst>
              </a:tr>
              <a:tr h="666025">
                <a:tc>
                  <a:txBody>
                    <a:bodyPr/>
                    <a:lstStyle/>
                    <a:p>
                      <a:pPr algn="ctr" fontAlgn="ctr"/>
                      <a:r>
                        <a:rPr lang="en-US" sz="1800" b="0" i="0" u="none" strike="noStrike" dirty="0">
                          <a:solidFill>
                            <a:srgbClr val="000000"/>
                          </a:solidFill>
                          <a:effectLst/>
                          <a:latin typeface="+mj-lt"/>
                        </a:rPr>
                        <a:t>Cash grant</a:t>
                      </a:r>
                    </a:p>
                  </a:txBody>
                  <a:tcPr marL="7620" marR="7620" marT="7620" marB="0" anchor="ctr"/>
                </a:tc>
                <a:tc>
                  <a:txBody>
                    <a:bodyPr/>
                    <a:lstStyle/>
                    <a:p>
                      <a:pPr algn="ctr"/>
                      <a:r>
                        <a:rPr lang="en-US" b="0" dirty="0"/>
                        <a:t>Halifax Opportunity Program</a:t>
                      </a:r>
                    </a:p>
                  </a:txBody>
                  <a:tcPr anchor="ctr"/>
                </a:tc>
                <a:tc>
                  <a:txBody>
                    <a:bodyPr/>
                    <a:lstStyle/>
                    <a:p>
                      <a:pPr algn="ctr"/>
                      <a:r>
                        <a:rPr lang="en-US" dirty="0"/>
                        <a:t>$304, 000</a:t>
                      </a:r>
                    </a:p>
                  </a:txBody>
                  <a:tcPr anchor="ctr"/>
                </a:tc>
                <a:extLst>
                  <a:ext uri="{0D108BD9-81ED-4DB2-BD59-A6C34878D82A}">
                    <a16:rowId xmlns:a16="http://schemas.microsoft.com/office/drawing/2014/main" val="872031989"/>
                  </a:ext>
                </a:extLst>
              </a:tr>
              <a:tr h="1055077">
                <a:tc>
                  <a:txBody>
                    <a:bodyPr/>
                    <a:lstStyle/>
                    <a:p>
                      <a:pPr algn="ctr" fontAlgn="ctr"/>
                      <a:r>
                        <a:rPr lang="en-US" sz="1800" b="0" i="0" u="none" strike="noStrike" dirty="0">
                          <a:solidFill>
                            <a:srgbClr val="000000"/>
                          </a:solidFill>
                          <a:effectLst/>
                          <a:latin typeface="+mj-lt"/>
                        </a:rPr>
                        <a:t>Cash grant</a:t>
                      </a:r>
                    </a:p>
                  </a:txBody>
                  <a:tcPr marL="7620" marR="7620" marT="7620"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Halifax County Enterprise Zone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Machinery and Tools Investment Grant</a:t>
                      </a:r>
                    </a:p>
                  </a:txBody>
                  <a:tcPr anchor="ctr"/>
                </a:tc>
                <a:tc>
                  <a:txBody>
                    <a:bodyPr/>
                    <a:lstStyle/>
                    <a:p>
                      <a:pPr algn="ctr"/>
                      <a:r>
                        <a:rPr lang="en-US" dirty="0"/>
                        <a:t>$212, 940</a:t>
                      </a:r>
                    </a:p>
                  </a:txBody>
                  <a:tcPr anchor="ctr"/>
                </a:tc>
                <a:extLst>
                  <a:ext uri="{0D108BD9-81ED-4DB2-BD59-A6C34878D82A}">
                    <a16:rowId xmlns:a16="http://schemas.microsoft.com/office/drawing/2014/main" val="3927322858"/>
                  </a:ext>
                </a:extLst>
              </a:tr>
              <a:tr h="1060158">
                <a:tc>
                  <a:txBody>
                    <a:bodyPr/>
                    <a:lstStyle/>
                    <a:p>
                      <a:pPr algn="ctr" fontAlgn="ctr"/>
                      <a:r>
                        <a:rPr lang="en-US" sz="1800" b="0" i="0" u="none" strike="noStrike" dirty="0">
                          <a:solidFill>
                            <a:srgbClr val="000000"/>
                          </a:solidFill>
                          <a:effectLst/>
                          <a:latin typeface="+mj-lt"/>
                        </a:rPr>
                        <a:t>Fee exemption</a:t>
                      </a:r>
                    </a:p>
                  </a:txBody>
                  <a:tcPr marL="7620" marR="7620" marT="7620" marB="0" anchor="ctr"/>
                </a:tc>
                <a:tc>
                  <a:txBody>
                    <a:bodyPr/>
                    <a:lstStyle/>
                    <a:p>
                      <a:pPr algn="ctr"/>
                      <a:r>
                        <a:rPr lang="en-US" dirty="0"/>
                        <a:t>Halifax County Enterprise Zone </a:t>
                      </a:r>
                    </a:p>
                    <a:p>
                      <a:pPr algn="ctr"/>
                      <a:r>
                        <a:rPr lang="en-US" dirty="0"/>
                        <a:t>Building Permit Fees Partial Exemption</a:t>
                      </a:r>
                    </a:p>
                  </a:txBody>
                  <a:tcPr anchor="ctr"/>
                </a:tc>
                <a:tc>
                  <a:txBody>
                    <a:bodyPr/>
                    <a:lstStyle/>
                    <a:p>
                      <a:pPr algn="ctr"/>
                      <a:endParaRPr lang="en-US" dirty="0"/>
                    </a:p>
                  </a:txBody>
                  <a:tcPr anchor="ctr"/>
                </a:tc>
                <a:extLst>
                  <a:ext uri="{0D108BD9-81ED-4DB2-BD59-A6C34878D82A}">
                    <a16:rowId xmlns:a16="http://schemas.microsoft.com/office/drawing/2014/main" val="247714849"/>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Boston Incentives: </a:t>
            </a:r>
            <a:br>
              <a:rPr lang="en-US" dirty="0"/>
            </a:br>
            <a:r>
              <a:rPr lang="en-US" dirty="0"/>
              <a:t>equipment and machinery</a:t>
            </a:r>
          </a:p>
        </p:txBody>
      </p:sp>
      <p:pic>
        <p:nvPicPr>
          <p:cNvPr id="2" name="image5.jpeg" descr="A picture containing mountain, grass, nature, highland">
            <a:extLst>
              <a:ext uri="{FF2B5EF4-FFF2-40B4-BE49-F238E27FC236}">
                <a16:creationId xmlns:a16="http://schemas.microsoft.com/office/drawing/2014/main" id="{DBC9D2B7-D77F-6CDB-3AB1-171AD8433E7E}"/>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210872160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3236293634"/>
              </p:ext>
            </p:extLst>
          </p:nvPr>
        </p:nvGraphicFramePr>
        <p:xfrm>
          <a:off x="1426865" y="2830181"/>
          <a:ext cx="9043518" cy="1197638"/>
        </p:xfrm>
        <a:graphic>
          <a:graphicData uri="http://schemas.openxmlformats.org/drawingml/2006/table">
            <a:tbl>
              <a:tblPr firstRow="1" bandRow="1">
                <a:tableStyleId>{5C22544A-7EE6-4342-B048-85BDC9FD1C3A}</a:tableStyleId>
              </a:tblPr>
              <a:tblGrid>
                <a:gridCol w="1818752">
                  <a:extLst>
                    <a:ext uri="{9D8B030D-6E8A-4147-A177-3AD203B41FA5}">
                      <a16:colId xmlns:a16="http://schemas.microsoft.com/office/drawing/2014/main" val="316432655"/>
                    </a:ext>
                  </a:extLst>
                </a:gridCol>
                <a:gridCol w="5456255">
                  <a:extLst>
                    <a:ext uri="{9D8B030D-6E8A-4147-A177-3AD203B41FA5}">
                      <a16:colId xmlns:a16="http://schemas.microsoft.com/office/drawing/2014/main" val="489423624"/>
                    </a:ext>
                  </a:extLst>
                </a:gridCol>
                <a:gridCol w="1768511">
                  <a:extLst>
                    <a:ext uri="{9D8B030D-6E8A-4147-A177-3AD203B41FA5}">
                      <a16:colId xmlns:a16="http://schemas.microsoft.com/office/drawing/2014/main" val="1118654631"/>
                    </a:ext>
                  </a:extLst>
                </a:gridCol>
              </a:tblGrid>
              <a:tr h="370840">
                <a:tc>
                  <a:txBody>
                    <a:bodyPr/>
                    <a:lstStyle/>
                    <a:p>
                      <a:r>
                        <a:rPr lang="en-US" dirty="0"/>
                        <a:t>Type</a:t>
                      </a:r>
                    </a:p>
                  </a:txBody>
                  <a:tcPr/>
                </a:tc>
                <a:tc>
                  <a:txBody>
                    <a:bodyPr/>
                    <a:lstStyle/>
                    <a:p>
                      <a:r>
                        <a:rPr lang="en-US" dirty="0"/>
                        <a:t>Name</a:t>
                      </a:r>
                    </a:p>
                  </a:txBody>
                  <a:tcPr/>
                </a:tc>
                <a:tc>
                  <a:txBody>
                    <a:bodyPr/>
                    <a:lstStyle/>
                    <a:p>
                      <a:r>
                        <a:rPr lang="en-US" dirty="0"/>
                        <a:t>Amount</a:t>
                      </a:r>
                    </a:p>
                  </a:txBody>
                  <a:tcPr/>
                </a:tc>
                <a:extLst>
                  <a:ext uri="{0D108BD9-81ED-4DB2-BD59-A6C34878D82A}">
                    <a16:rowId xmlns:a16="http://schemas.microsoft.com/office/drawing/2014/main" val="2569348378"/>
                  </a:ext>
                </a:extLst>
              </a:tr>
              <a:tr h="826798">
                <a:tc>
                  <a:txBody>
                    <a:bodyPr/>
                    <a:lstStyle/>
                    <a:p>
                      <a:pPr algn="ctr" fontAlgn="ctr"/>
                      <a:r>
                        <a:rPr lang="en-US" sz="1800" b="0" i="0" u="none" strike="noStrike" dirty="0">
                          <a:solidFill>
                            <a:srgbClr val="000000"/>
                          </a:solidFill>
                          <a:effectLst/>
                          <a:latin typeface="+mj-lt"/>
                        </a:rPr>
                        <a:t>Cash reimbursement</a:t>
                      </a:r>
                    </a:p>
                  </a:txBody>
                  <a:tcPr marL="7620" marR="7620" marT="7620" marB="0" anchor="ctr"/>
                </a:tc>
                <a:tc>
                  <a:txBody>
                    <a:bodyPr/>
                    <a:lstStyle/>
                    <a:p>
                      <a:pPr algn="ctr"/>
                      <a:r>
                        <a:rPr lang="en-US" b="0" dirty="0"/>
                        <a:t>Economic Development Access Program</a:t>
                      </a:r>
                    </a:p>
                  </a:txBody>
                  <a:tcPr anchor="ctr"/>
                </a:tc>
                <a:tc>
                  <a:txBody>
                    <a:bodyPr/>
                    <a:lstStyle/>
                    <a:p>
                      <a:pPr algn="ctr"/>
                      <a:r>
                        <a:rPr lang="en-US" dirty="0"/>
                        <a:t>$500, 000</a:t>
                      </a:r>
                    </a:p>
                  </a:txBody>
                  <a:tcPr anchor="ctr"/>
                </a:tc>
                <a:extLst>
                  <a:ext uri="{0D108BD9-81ED-4DB2-BD59-A6C34878D82A}">
                    <a16:rowId xmlns:a16="http://schemas.microsoft.com/office/drawing/2014/main" val="872031989"/>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Boston Incentives: </a:t>
            </a:r>
            <a:br>
              <a:rPr lang="en-US" dirty="0"/>
            </a:br>
            <a:r>
              <a:rPr lang="en-US" dirty="0"/>
              <a:t>infrastructure</a:t>
            </a:r>
          </a:p>
        </p:txBody>
      </p:sp>
      <p:pic>
        <p:nvPicPr>
          <p:cNvPr id="2" name="image5.jpeg" descr="A picture containing mountain, grass, nature, highland">
            <a:extLst>
              <a:ext uri="{FF2B5EF4-FFF2-40B4-BE49-F238E27FC236}">
                <a16:creationId xmlns:a16="http://schemas.microsoft.com/office/drawing/2014/main" id="{4D040745-D4D4-0FEE-E795-F62416DEB83C}"/>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3274710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2244924530"/>
              </p:ext>
            </p:extLst>
          </p:nvPr>
        </p:nvGraphicFramePr>
        <p:xfrm>
          <a:off x="994785" y="2992523"/>
          <a:ext cx="10178982" cy="1388558"/>
        </p:xfrm>
        <a:graphic>
          <a:graphicData uri="http://schemas.openxmlformats.org/drawingml/2006/table">
            <a:tbl>
              <a:tblPr firstRow="1" bandRow="1">
                <a:tableStyleId>{5C22544A-7EE6-4342-B048-85BDC9FD1C3A}</a:tableStyleId>
              </a:tblPr>
              <a:tblGrid>
                <a:gridCol w="1290293">
                  <a:extLst>
                    <a:ext uri="{9D8B030D-6E8A-4147-A177-3AD203B41FA5}">
                      <a16:colId xmlns:a16="http://schemas.microsoft.com/office/drawing/2014/main" val="316432655"/>
                    </a:ext>
                  </a:extLst>
                </a:gridCol>
                <a:gridCol w="4997327">
                  <a:extLst>
                    <a:ext uri="{9D8B030D-6E8A-4147-A177-3AD203B41FA5}">
                      <a16:colId xmlns:a16="http://schemas.microsoft.com/office/drawing/2014/main" val="489423624"/>
                    </a:ext>
                  </a:extLst>
                </a:gridCol>
                <a:gridCol w="2365539">
                  <a:extLst>
                    <a:ext uri="{9D8B030D-6E8A-4147-A177-3AD203B41FA5}">
                      <a16:colId xmlns:a16="http://schemas.microsoft.com/office/drawing/2014/main" val="1118654631"/>
                    </a:ext>
                  </a:extLst>
                </a:gridCol>
                <a:gridCol w="1525823">
                  <a:extLst>
                    <a:ext uri="{9D8B030D-6E8A-4147-A177-3AD203B41FA5}">
                      <a16:colId xmlns:a16="http://schemas.microsoft.com/office/drawing/2014/main" val="2532065974"/>
                    </a:ext>
                  </a:extLst>
                </a:gridCol>
              </a:tblGrid>
              <a:tr h="496625">
                <a:tc>
                  <a:txBody>
                    <a:bodyPr/>
                    <a:lstStyle/>
                    <a:p>
                      <a:r>
                        <a:rPr lang="en-US" dirty="0"/>
                        <a:t>Type</a:t>
                      </a:r>
                    </a:p>
                  </a:txBody>
                  <a:tcPr/>
                </a:tc>
                <a:tc>
                  <a:txBody>
                    <a:bodyPr/>
                    <a:lstStyle/>
                    <a:p>
                      <a:r>
                        <a:rPr lang="en-US" dirty="0"/>
                        <a:t>Name</a:t>
                      </a:r>
                    </a:p>
                  </a:txBody>
                  <a:tcPr/>
                </a:tc>
                <a:tc>
                  <a:txBody>
                    <a:bodyPr/>
                    <a:lstStyle/>
                    <a:p>
                      <a:r>
                        <a:rPr lang="en-US" dirty="0"/>
                        <a:t>Amount</a:t>
                      </a:r>
                    </a:p>
                  </a:txBody>
                  <a:tcPr/>
                </a:tc>
                <a:tc>
                  <a:txBody>
                    <a:bodyPr/>
                    <a:lstStyle/>
                    <a:p>
                      <a:r>
                        <a:rPr lang="en-US" dirty="0"/>
                        <a:t>Winchester?</a:t>
                      </a:r>
                    </a:p>
                  </a:txBody>
                  <a:tcPr/>
                </a:tc>
                <a:extLst>
                  <a:ext uri="{0D108BD9-81ED-4DB2-BD59-A6C34878D82A}">
                    <a16:rowId xmlns:a16="http://schemas.microsoft.com/office/drawing/2014/main" val="2569348378"/>
                  </a:ext>
                </a:extLst>
              </a:tr>
              <a:tr h="891933">
                <a:tc>
                  <a:txBody>
                    <a:bodyPr/>
                    <a:lstStyle/>
                    <a:p>
                      <a:pPr algn="ctr"/>
                      <a:r>
                        <a:rPr lang="en-US" dirty="0"/>
                        <a:t>Tax credit</a:t>
                      </a:r>
                    </a:p>
                  </a:txBody>
                  <a:tcPr anchor="ctr"/>
                </a:tc>
                <a:tc>
                  <a:txBody>
                    <a:bodyPr/>
                    <a:lstStyle/>
                    <a:p>
                      <a:pPr algn="ctr"/>
                      <a:r>
                        <a:rPr lang="en-US" b="0" dirty="0"/>
                        <a:t>Virginia Major Business Facility Job Tax Credit</a:t>
                      </a:r>
                    </a:p>
                  </a:txBody>
                  <a:tcPr anchor="ctr"/>
                </a:tc>
                <a:tc>
                  <a:txBody>
                    <a:bodyPr/>
                    <a:lstStyle/>
                    <a:p>
                      <a:pPr algn="ctr"/>
                      <a:r>
                        <a:rPr lang="en-US" dirty="0"/>
                        <a:t>$40, 000</a:t>
                      </a:r>
                    </a:p>
                  </a:txBody>
                  <a:tcPr anchor="ctr"/>
                </a:tc>
                <a:tc>
                  <a:txBody>
                    <a:bodyPr/>
                    <a:lstStyle/>
                    <a:p>
                      <a:pPr algn="ctr"/>
                      <a:r>
                        <a:rPr lang="en-US" dirty="0"/>
                        <a:t>$17, 500</a:t>
                      </a:r>
                    </a:p>
                  </a:txBody>
                  <a:tcPr anchor="ctr"/>
                </a:tc>
                <a:extLst>
                  <a:ext uri="{0D108BD9-81ED-4DB2-BD59-A6C34878D82A}">
                    <a16:rowId xmlns:a16="http://schemas.microsoft.com/office/drawing/2014/main" val="872031989"/>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a:t>
            </a:r>
            <a:r>
              <a:rPr lang="en-US"/>
              <a:t>Boston </a:t>
            </a:r>
            <a:r>
              <a:rPr lang="en-US" dirty="0"/>
              <a:t>Incentives: </a:t>
            </a:r>
            <a:br>
              <a:rPr lang="en-US" dirty="0"/>
            </a:br>
            <a:r>
              <a:rPr lang="en-US" dirty="0"/>
              <a:t>income tax relief</a:t>
            </a:r>
          </a:p>
        </p:txBody>
      </p:sp>
      <p:pic>
        <p:nvPicPr>
          <p:cNvPr id="2" name="image5.jpeg" descr="A picture containing mountain, grass, nature, highland">
            <a:extLst>
              <a:ext uri="{FF2B5EF4-FFF2-40B4-BE49-F238E27FC236}">
                <a16:creationId xmlns:a16="http://schemas.microsoft.com/office/drawing/2014/main" id="{241B01A8-0BAF-E8A1-9337-EEC9BFACB57F}"/>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427172924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1085120066"/>
              </p:ext>
            </p:extLst>
          </p:nvPr>
        </p:nvGraphicFramePr>
        <p:xfrm>
          <a:off x="1929282" y="2992523"/>
          <a:ext cx="8490858" cy="1388558"/>
        </p:xfrm>
        <a:graphic>
          <a:graphicData uri="http://schemas.openxmlformats.org/drawingml/2006/table">
            <a:tbl>
              <a:tblPr firstRow="1" bandRow="1">
                <a:tableStyleId>{5C22544A-7EE6-4342-B048-85BDC9FD1C3A}</a:tableStyleId>
              </a:tblPr>
              <a:tblGrid>
                <a:gridCol w="1266092">
                  <a:extLst>
                    <a:ext uri="{9D8B030D-6E8A-4147-A177-3AD203B41FA5}">
                      <a16:colId xmlns:a16="http://schemas.microsoft.com/office/drawing/2014/main" val="316432655"/>
                    </a:ext>
                  </a:extLst>
                </a:gridCol>
                <a:gridCol w="4903596">
                  <a:extLst>
                    <a:ext uri="{9D8B030D-6E8A-4147-A177-3AD203B41FA5}">
                      <a16:colId xmlns:a16="http://schemas.microsoft.com/office/drawing/2014/main" val="489423624"/>
                    </a:ext>
                  </a:extLst>
                </a:gridCol>
                <a:gridCol w="2321170">
                  <a:extLst>
                    <a:ext uri="{9D8B030D-6E8A-4147-A177-3AD203B41FA5}">
                      <a16:colId xmlns:a16="http://schemas.microsoft.com/office/drawing/2014/main" val="1118654631"/>
                    </a:ext>
                  </a:extLst>
                </a:gridCol>
              </a:tblGrid>
              <a:tr h="496625">
                <a:tc>
                  <a:txBody>
                    <a:bodyPr/>
                    <a:lstStyle/>
                    <a:p>
                      <a:r>
                        <a:rPr lang="en-US" dirty="0"/>
                        <a:t>Type</a:t>
                      </a:r>
                    </a:p>
                  </a:txBody>
                  <a:tcPr/>
                </a:tc>
                <a:tc>
                  <a:txBody>
                    <a:bodyPr/>
                    <a:lstStyle/>
                    <a:p>
                      <a:r>
                        <a:rPr lang="en-US" dirty="0"/>
                        <a:t>Name</a:t>
                      </a:r>
                    </a:p>
                  </a:txBody>
                  <a:tcPr/>
                </a:tc>
                <a:tc>
                  <a:txBody>
                    <a:bodyPr/>
                    <a:lstStyle/>
                    <a:p>
                      <a:r>
                        <a:rPr lang="en-US" dirty="0"/>
                        <a:t>Amount</a:t>
                      </a:r>
                    </a:p>
                  </a:txBody>
                  <a:tcPr/>
                </a:tc>
                <a:extLst>
                  <a:ext uri="{0D108BD9-81ED-4DB2-BD59-A6C34878D82A}">
                    <a16:rowId xmlns:a16="http://schemas.microsoft.com/office/drawing/2014/main" val="2569348378"/>
                  </a:ext>
                </a:extLst>
              </a:tr>
              <a:tr h="891933">
                <a:tc>
                  <a:txBody>
                    <a:bodyPr/>
                    <a:lstStyle/>
                    <a:p>
                      <a:pPr algn="ctr"/>
                      <a:r>
                        <a:rPr lang="en-US" dirty="0"/>
                        <a:t>Rent abatement</a:t>
                      </a:r>
                    </a:p>
                  </a:txBody>
                  <a:tcPr anchor="ctr"/>
                </a:tc>
                <a:tc>
                  <a:txBody>
                    <a:bodyPr/>
                    <a:lstStyle/>
                    <a:p>
                      <a:pPr algn="ctr"/>
                      <a:r>
                        <a:rPr lang="en-US" b="0" dirty="0"/>
                        <a:t>Halifax County Industrial Development Authority: 6 month rent abatement</a:t>
                      </a:r>
                    </a:p>
                  </a:txBody>
                  <a:tcPr anchor="ctr"/>
                </a:tc>
                <a:tc>
                  <a:txBody>
                    <a:bodyPr/>
                    <a:lstStyle/>
                    <a:p>
                      <a:pPr algn="ctr"/>
                      <a:r>
                        <a:rPr lang="en-US" dirty="0"/>
                        <a:t>$110, 000</a:t>
                      </a:r>
                    </a:p>
                  </a:txBody>
                  <a:tcPr anchor="ctr"/>
                </a:tc>
                <a:extLst>
                  <a:ext uri="{0D108BD9-81ED-4DB2-BD59-A6C34878D82A}">
                    <a16:rowId xmlns:a16="http://schemas.microsoft.com/office/drawing/2014/main" val="872031989"/>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Boston Incentives: </a:t>
            </a:r>
            <a:br>
              <a:rPr lang="en-US" dirty="0"/>
            </a:br>
            <a:r>
              <a:rPr lang="en-US" dirty="0"/>
              <a:t>rent</a:t>
            </a:r>
          </a:p>
        </p:txBody>
      </p:sp>
      <p:pic>
        <p:nvPicPr>
          <p:cNvPr id="2" name="image5.jpeg" descr="A picture containing mountain, grass, nature, highland">
            <a:extLst>
              <a:ext uri="{FF2B5EF4-FFF2-40B4-BE49-F238E27FC236}">
                <a16:creationId xmlns:a16="http://schemas.microsoft.com/office/drawing/2014/main" id="{E6067914-5D13-F6FC-6FB6-C12361CCA5A5}"/>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18175745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1565728382"/>
              </p:ext>
            </p:extLst>
          </p:nvPr>
        </p:nvGraphicFramePr>
        <p:xfrm>
          <a:off x="1929282" y="2992523"/>
          <a:ext cx="8490858" cy="1388558"/>
        </p:xfrm>
        <a:graphic>
          <a:graphicData uri="http://schemas.openxmlformats.org/drawingml/2006/table">
            <a:tbl>
              <a:tblPr firstRow="1" bandRow="1">
                <a:tableStyleId>{5C22544A-7EE6-4342-B048-85BDC9FD1C3A}</a:tableStyleId>
              </a:tblPr>
              <a:tblGrid>
                <a:gridCol w="1266092">
                  <a:extLst>
                    <a:ext uri="{9D8B030D-6E8A-4147-A177-3AD203B41FA5}">
                      <a16:colId xmlns:a16="http://schemas.microsoft.com/office/drawing/2014/main" val="316432655"/>
                    </a:ext>
                  </a:extLst>
                </a:gridCol>
                <a:gridCol w="4903596">
                  <a:extLst>
                    <a:ext uri="{9D8B030D-6E8A-4147-A177-3AD203B41FA5}">
                      <a16:colId xmlns:a16="http://schemas.microsoft.com/office/drawing/2014/main" val="489423624"/>
                    </a:ext>
                  </a:extLst>
                </a:gridCol>
                <a:gridCol w="2321170">
                  <a:extLst>
                    <a:ext uri="{9D8B030D-6E8A-4147-A177-3AD203B41FA5}">
                      <a16:colId xmlns:a16="http://schemas.microsoft.com/office/drawing/2014/main" val="1118654631"/>
                    </a:ext>
                  </a:extLst>
                </a:gridCol>
              </a:tblGrid>
              <a:tr h="496625">
                <a:tc>
                  <a:txBody>
                    <a:bodyPr/>
                    <a:lstStyle/>
                    <a:p>
                      <a:r>
                        <a:rPr lang="en-US" dirty="0"/>
                        <a:t>Type</a:t>
                      </a:r>
                    </a:p>
                  </a:txBody>
                  <a:tcPr/>
                </a:tc>
                <a:tc>
                  <a:txBody>
                    <a:bodyPr/>
                    <a:lstStyle/>
                    <a:p>
                      <a:r>
                        <a:rPr lang="en-US" dirty="0"/>
                        <a:t>Name</a:t>
                      </a:r>
                    </a:p>
                  </a:txBody>
                  <a:tcPr/>
                </a:tc>
                <a:tc>
                  <a:txBody>
                    <a:bodyPr/>
                    <a:lstStyle/>
                    <a:p>
                      <a:r>
                        <a:rPr lang="en-US" dirty="0"/>
                        <a:t>Amount</a:t>
                      </a:r>
                    </a:p>
                  </a:txBody>
                  <a:tcPr/>
                </a:tc>
                <a:extLst>
                  <a:ext uri="{0D108BD9-81ED-4DB2-BD59-A6C34878D82A}">
                    <a16:rowId xmlns:a16="http://schemas.microsoft.com/office/drawing/2014/main" val="2569348378"/>
                  </a:ext>
                </a:extLst>
              </a:tr>
              <a:tr h="891933">
                <a:tc>
                  <a:txBody>
                    <a:bodyPr/>
                    <a:lstStyle/>
                    <a:p>
                      <a:pPr algn="ctr"/>
                      <a:r>
                        <a:rPr lang="en-US" dirty="0"/>
                        <a:t>Rebate</a:t>
                      </a:r>
                    </a:p>
                  </a:txBody>
                  <a:tcPr anchor="ctr"/>
                </a:tc>
                <a:tc>
                  <a:txBody>
                    <a:bodyPr/>
                    <a:lstStyle/>
                    <a:p>
                      <a:pPr algn="ctr"/>
                      <a:r>
                        <a:rPr lang="en-US" b="0" dirty="0"/>
                        <a:t>Halifax County Business and Professional </a:t>
                      </a:r>
                    </a:p>
                    <a:p>
                      <a:pPr algn="ctr"/>
                      <a:r>
                        <a:rPr lang="en-US" b="0" dirty="0"/>
                        <a:t>License Fee Rebate</a:t>
                      </a:r>
                    </a:p>
                  </a:txBody>
                  <a:tcPr anchor="ctr"/>
                </a:tc>
                <a:tc>
                  <a:txBody>
                    <a:bodyPr/>
                    <a:lstStyle/>
                    <a:p>
                      <a:pPr algn="ctr"/>
                      <a:r>
                        <a:rPr lang="en-US" dirty="0"/>
                        <a:t>$89, 997</a:t>
                      </a:r>
                    </a:p>
                  </a:txBody>
                  <a:tcPr anchor="ctr"/>
                </a:tc>
                <a:extLst>
                  <a:ext uri="{0D108BD9-81ED-4DB2-BD59-A6C34878D82A}">
                    <a16:rowId xmlns:a16="http://schemas.microsoft.com/office/drawing/2014/main" val="872031989"/>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Boston Incentives: </a:t>
            </a:r>
            <a:br>
              <a:rPr lang="en-US" dirty="0"/>
            </a:br>
            <a:r>
              <a:rPr lang="en-US" dirty="0"/>
              <a:t>local tax relief</a:t>
            </a:r>
          </a:p>
        </p:txBody>
      </p:sp>
      <p:pic>
        <p:nvPicPr>
          <p:cNvPr id="2" name="image5.jpeg" descr="A picture containing mountain, grass, nature, highland">
            <a:extLst>
              <a:ext uri="{FF2B5EF4-FFF2-40B4-BE49-F238E27FC236}">
                <a16:creationId xmlns:a16="http://schemas.microsoft.com/office/drawing/2014/main" id="{FD4BECB2-5EC9-DDEC-63E9-8755D63D3FEB}"/>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313247480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3974185554"/>
              </p:ext>
            </p:extLst>
          </p:nvPr>
        </p:nvGraphicFramePr>
        <p:xfrm>
          <a:off x="1738365" y="2741315"/>
          <a:ext cx="8490858" cy="1770394"/>
        </p:xfrm>
        <a:graphic>
          <a:graphicData uri="http://schemas.openxmlformats.org/drawingml/2006/table">
            <a:tbl>
              <a:tblPr firstRow="1" bandRow="1">
                <a:tableStyleId>{5C22544A-7EE6-4342-B048-85BDC9FD1C3A}</a:tableStyleId>
              </a:tblPr>
              <a:tblGrid>
                <a:gridCol w="1266092">
                  <a:extLst>
                    <a:ext uri="{9D8B030D-6E8A-4147-A177-3AD203B41FA5}">
                      <a16:colId xmlns:a16="http://schemas.microsoft.com/office/drawing/2014/main" val="316432655"/>
                    </a:ext>
                  </a:extLst>
                </a:gridCol>
                <a:gridCol w="4903596">
                  <a:extLst>
                    <a:ext uri="{9D8B030D-6E8A-4147-A177-3AD203B41FA5}">
                      <a16:colId xmlns:a16="http://schemas.microsoft.com/office/drawing/2014/main" val="489423624"/>
                    </a:ext>
                  </a:extLst>
                </a:gridCol>
                <a:gridCol w="2321170">
                  <a:extLst>
                    <a:ext uri="{9D8B030D-6E8A-4147-A177-3AD203B41FA5}">
                      <a16:colId xmlns:a16="http://schemas.microsoft.com/office/drawing/2014/main" val="1118654631"/>
                    </a:ext>
                  </a:extLst>
                </a:gridCol>
              </a:tblGrid>
              <a:tr h="370840">
                <a:tc>
                  <a:txBody>
                    <a:bodyPr/>
                    <a:lstStyle/>
                    <a:p>
                      <a:r>
                        <a:rPr lang="en-US" dirty="0"/>
                        <a:t>Type</a:t>
                      </a:r>
                    </a:p>
                  </a:txBody>
                  <a:tcPr/>
                </a:tc>
                <a:tc>
                  <a:txBody>
                    <a:bodyPr/>
                    <a:lstStyle/>
                    <a:p>
                      <a:r>
                        <a:rPr lang="en-US" dirty="0"/>
                        <a:t>Name</a:t>
                      </a:r>
                    </a:p>
                  </a:txBody>
                  <a:tcPr/>
                </a:tc>
                <a:tc>
                  <a:txBody>
                    <a:bodyPr/>
                    <a:lstStyle/>
                    <a:p>
                      <a:r>
                        <a:rPr lang="en-US" dirty="0"/>
                        <a:t>Amount</a:t>
                      </a:r>
                    </a:p>
                  </a:txBody>
                  <a:tcPr/>
                </a:tc>
                <a:extLst>
                  <a:ext uri="{0D108BD9-81ED-4DB2-BD59-A6C34878D82A}">
                    <a16:rowId xmlns:a16="http://schemas.microsoft.com/office/drawing/2014/main" val="2569348378"/>
                  </a:ext>
                </a:extLst>
              </a:tr>
              <a:tr h="666025">
                <a:tc>
                  <a:txBody>
                    <a:bodyPr/>
                    <a:lstStyle/>
                    <a:p>
                      <a:pPr algn="ctr" fontAlgn="ctr"/>
                      <a:r>
                        <a:rPr lang="en-US" sz="1800" b="0" i="0" u="none" strike="noStrike" dirty="0">
                          <a:solidFill>
                            <a:srgbClr val="000000"/>
                          </a:solidFill>
                          <a:effectLst/>
                          <a:latin typeface="+mj-lt"/>
                        </a:rPr>
                        <a:t>Cash grant</a:t>
                      </a:r>
                    </a:p>
                  </a:txBody>
                  <a:tcPr marL="7620" marR="7620" marT="7620" marB="0" anchor="ctr"/>
                </a:tc>
                <a:tc>
                  <a:txBody>
                    <a:bodyPr/>
                    <a:lstStyle/>
                    <a:p>
                      <a:pPr algn="ctr"/>
                      <a:r>
                        <a:rPr lang="en-US" b="0" dirty="0"/>
                        <a:t>Virginia Enterprise Zone Job Creation Grant</a:t>
                      </a:r>
                    </a:p>
                  </a:txBody>
                  <a:tcPr anchor="ctr"/>
                </a:tc>
                <a:tc>
                  <a:txBody>
                    <a:bodyPr/>
                    <a:lstStyle/>
                    <a:p>
                      <a:pPr algn="ctr"/>
                      <a:r>
                        <a:rPr lang="en-US" dirty="0"/>
                        <a:t>$120, 000</a:t>
                      </a:r>
                    </a:p>
                  </a:txBody>
                  <a:tcPr anchor="ctr"/>
                </a:tc>
                <a:extLst>
                  <a:ext uri="{0D108BD9-81ED-4DB2-BD59-A6C34878D82A}">
                    <a16:rowId xmlns:a16="http://schemas.microsoft.com/office/drawing/2014/main" val="872031989"/>
                  </a:ext>
                </a:extLst>
              </a:tr>
              <a:tr h="733529">
                <a:tc>
                  <a:txBody>
                    <a:bodyPr/>
                    <a:lstStyle/>
                    <a:p>
                      <a:pPr algn="ctr" fontAlgn="ctr"/>
                      <a:r>
                        <a:rPr lang="en-US" sz="1800" b="0" i="0" u="none" strike="noStrike" dirty="0">
                          <a:solidFill>
                            <a:srgbClr val="000000"/>
                          </a:solidFill>
                          <a:effectLst/>
                          <a:latin typeface="+mj-lt"/>
                        </a:rPr>
                        <a:t>Job training</a:t>
                      </a:r>
                    </a:p>
                  </a:txBody>
                  <a:tcPr marL="7620" marR="7620" marT="7620" marB="0"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South Central Workforce Development Board (SCWDB) WIOA Training</a:t>
                      </a:r>
                    </a:p>
                  </a:txBody>
                  <a:tcPr anchor="ctr"/>
                </a:tc>
                <a:tc>
                  <a:txBody>
                    <a:bodyPr/>
                    <a:lstStyle/>
                    <a:p>
                      <a:pPr algn="ctr"/>
                      <a:endParaRPr lang="en-US" dirty="0"/>
                    </a:p>
                  </a:txBody>
                  <a:tcPr anchor="ctr"/>
                </a:tc>
                <a:extLst>
                  <a:ext uri="{0D108BD9-81ED-4DB2-BD59-A6C34878D82A}">
                    <a16:rowId xmlns:a16="http://schemas.microsoft.com/office/drawing/2014/main" val="3927322858"/>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Boston Incentives: </a:t>
            </a:r>
            <a:br>
              <a:rPr lang="en-US" dirty="0"/>
            </a:br>
            <a:r>
              <a:rPr lang="en-US" dirty="0"/>
              <a:t>hiring and training</a:t>
            </a:r>
          </a:p>
        </p:txBody>
      </p:sp>
      <p:pic>
        <p:nvPicPr>
          <p:cNvPr id="2" name="image5.jpeg" descr="A picture containing mountain, grass, nature, highland">
            <a:extLst>
              <a:ext uri="{FF2B5EF4-FFF2-40B4-BE49-F238E27FC236}">
                <a16:creationId xmlns:a16="http://schemas.microsoft.com/office/drawing/2014/main" id="{7C694E91-4271-6546-1566-453C85C1AE3A}"/>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32399045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896C82-5BD3-631D-159B-DDAF8624AE24}"/>
              </a:ext>
            </a:extLst>
          </p:cNvPr>
          <p:cNvSpPr>
            <a:spLocks noGrp="1"/>
          </p:cNvSpPr>
          <p:nvPr>
            <p:ph type="title"/>
          </p:nvPr>
        </p:nvSpPr>
        <p:spPr>
          <a:xfrm>
            <a:off x="2231136" y="240809"/>
            <a:ext cx="7729728" cy="1188720"/>
          </a:xfrm>
        </p:spPr>
        <p:txBody>
          <a:bodyPr>
            <a:normAutofit/>
          </a:bodyPr>
          <a:lstStyle/>
          <a:p>
            <a:r>
              <a:rPr lang="en-US" dirty="0"/>
              <a:t>Executive SUMMARY</a:t>
            </a:r>
          </a:p>
        </p:txBody>
      </p:sp>
      <p:sp>
        <p:nvSpPr>
          <p:cNvPr id="3" name="Content Placeholder 2">
            <a:extLst>
              <a:ext uri="{FF2B5EF4-FFF2-40B4-BE49-F238E27FC236}">
                <a16:creationId xmlns:a16="http://schemas.microsoft.com/office/drawing/2014/main" id="{36FF882F-C47C-486A-9787-8A76D04D230F}"/>
              </a:ext>
            </a:extLst>
          </p:cNvPr>
          <p:cNvSpPr>
            <a:spLocks noGrp="1"/>
          </p:cNvSpPr>
          <p:nvPr>
            <p:ph idx="1"/>
          </p:nvPr>
        </p:nvSpPr>
        <p:spPr>
          <a:xfrm>
            <a:off x="1055802" y="1508444"/>
            <a:ext cx="4852629" cy="3917666"/>
          </a:xfrm>
        </p:spPr>
        <p:txBody>
          <a:bodyPr>
            <a:normAutofit/>
          </a:bodyPr>
          <a:lstStyle/>
          <a:p>
            <a:pPr marL="0" indent="0">
              <a:buNone/>
            </a:pPr>
            <a:endParaRPr lang="en-US" sz="2000" dirty="0">
              <a:solidFill>
                <a:schemeClr val="tx1"/>
              </a:solidFill>
            </a:endParaRPr>
          </a:p>
          <a:p>
            <a:pPr marL="0" indent="0">
              <a:buNone/>
            </a:pPr>
            <a:r>
              <a:rPr lang="en-US" sz="2800" dirty="0">
                <a:solidFill>
                  <a:schemeClr val="tx1"/>
                </a:solidFill>
              </a:rPr>
              <a:t>Winchester has </a:t>
            </a:r>
          </a:p>
          <a:p>
            <a:pPr lvl="1">
              <a:buClrTx/>
            </a:pPr>
            <a:r>
              <a:rPr lang="en-US" sz="2800" dirty="0">
                <a:solidFill>
                  <a:schemeClr val="tx1"/>
                </a:solidFill>
              </a:rPr>
              <a:t>Greater access to target markets</a:t>
            </a:r>
          </a:p>
          <a:p>
            <a:pPr lvl="1">
              <a:buClrTx/>
            </a:pPr>
            <a:r>
              <a:rPr lang="en-US" sz="2800" dirty="0">
                <a:solidFill>
                  <a:schemeClr val="tx1"/>
                </a:solidFill>
              </a:rPr>
              <a:t>Closer proximity to major highways, port, and airport</a:t>
            </a:r>
          </a:p>
          <a:p>
            <a:pPr lvl="1">
              <a:buClrTx/>
            </a:pPr>
            <a:r>
              <a:rPr lang="en-US" sz="2800" dirty="0">
                <a:solidFill>
                  <a:schemeClr val="tx1"/>
                </a:solidFill>
              </a:rPr>
              <a:t>Larger workforce</a:t>
            </a:r>
          </a:p>
          <a:p>
            <a:pPr marL="228600" lvl="1" indent="0">
              <a:buNone/>
            </a:pPr>
            <a:endParaRPr lang="en-US" sz="2800" dirty="0">
              <a:solidFill>
                <a:schemeClr val="tx1"/>
              </a:solidFill>
            </a:endParaRPr>
          </a:p>
        </p:txBody>
      </p:sp>
      <p:sp>
        <p:nvSpPr>
          <p:cNvPr id="5" name="TextBox 4">
            <a:extLst>
              <a:ext uri="{FF2B5EF4-FFF2-40B4-BE49-F238E27FC236}">
                <a16:creationId xmlns:a16="http://schemas.microsoft.com/office/drawing/2014/main" id="{B3521B0A-3BE4-4164-8209-F9A8E2F34A54}"/>
              </a:ext>
            </a:extLst>
          </p:cNvPr>
          <p:cNvSpPr txBox="1"/>
          <p:nvPr/>
        </p:nvSpPr>
        <p:spPr>
          <a:xfrm>
            <a:off x="6303667" y="1886680"/>
            <a:ext cx="5144756" cy="3108543"/>
          </a:xfrm>
          <a:prstGeom prst="rect">
            <a:avLst/>
          </a:prstGeom>
          <a:noFill/>
        </p:spPr>
        <p:txBody>
          <a:bodyPr wrap="square" rtlCol="0">
            <a:spAutoFit/>
          </a:bodyPr>
          <a:lstStyle/>
          <a:p>
            <a:pPr marL="0" indent="0">
              <a:buNone/>
            </a:pPr>
            <a:r>
              <a:rPr lang="en-US" sz="2800" dirty="0">
                <a:solidFill>
                  <a:schemeClr val="tx1"/>
                </a:solidFill>
              </a:rPr>
              <a:t>So.  Boston has </a:t>
            </a:r>
          </a:p>
          <a:p>
            <a:pPr marL="685800" lvl="1" indent="-457200">
              <a:buFont typeface="Arial" panose="020B0604020202020204" pitchFamily="34" charset="0"/>
              <a:buChar char="•"/>
            </a:pPr>
            <a:r>
              <a:rPr lang="en-US" sz="2800" dirty="0">
                <a:solidFill>
                  <a:schemeClr val="tx1"/>
                </a:solidFill>
              </a:rPr>
              <a:t>Fewer upfront costs</a:t>
            </a:r>
          </a:p>
          <a:p>
            <a:pPr marL="685800" lvl="1" indent="-457200">
              <a:buFont typeface="Arial" panose="020B0604020202020204" pitchFamily="34" charset="0"/>
              <a:buChar char="•"/>
            </a:pPr>
            <a:r>
              <a:rPr lang="en-US" sz="2800" dirty="0">
                <a:solidFill>
                  <a:schemeClr val="tx1"/>
                </a:solidFill>
              </a:rPr>
              <a:t>Lower utility and property tax costs</a:t>
            </a:r>
          </a:p>
          <a:p>
            <a:pPr marL="685800" lvl="1" indent="-457200">
              <a:buFont typeface="Arial" panose="020B0604020202020204" pitchFamily="34" charset="0"/>
              <a:buChar char="•"/>
            </a:pPr>
            <a:r>
              <a:rPr lang="en-US" sz="2800" dirty="0">
                <a:solidFill>
                  <a:schemeClr val="tx1"/>
                </a:solidFill>
              </a:rPr>
              <a:t>Less costly logistics</a:t>
            </a:r>
          </a:p>
          <a:p>
            <a:pPr marL="685800" lvl="1" indent="-457200">
              <a:buFont typeface="Arial" panose="020B0604020202020204" pitchFamily="34" charset="0"/>
              <a:buChar char="•"/>
            </a:pPr>
            <a:r>
              <a:rPr lang="en-US" sz="2800" dirty="0">
                <a:solidFill>
                  <a:schemeClr val="tx1"/>
                </a:solidFill>
              </a:rPr>
              <a:t>Less costly labor, some experienced</a:t>
            </a:r>
          </a:p>
        </p:txBody>
      </p:sp>
      <p:sp>
        <p:nvSpPr>
          <p:cNvPr id="6" name="TextBox 5">
            <a:extLst>
              <a:ext uri="{FF2B5EF4-FFF2-40B4-BE49-F238E27FC236}">
                <a16:creationId xmlns:a16="http://schemas.microsoft.com/office/drawing/2014/main" id="{9B64FF5E-9F05-04B0-1B3C-9DE4AB08A0D0}"/>
              </a:ext>
            </a:extLst>
          </p:cNvPr>
          <p:cNvSpPr txBox="1"/>
          <p:nvPr/>
        </p:nvSpPr>
        <p:spPr>
          <a:xfrm>
            <a:off x="2108681" y="5705175"/>
            <a:ext cx="8389972" cy="769441"/>
          </a:xfrm>
          <a:prstGeom prst="rect">
            <a:avLst/>
          </a:prstGeom>
          <a:noFill/>
        </p:spPr>
        <p:txBody>
          <a:bodyPr wrap="square" rtlCol="0">
            <a:spAutoFit/>
          </a:bodyPr>
          <a:lstStyle/>
          <a:p>
            <a:r>
              <a:rPr lang="en-US" sz="2800" dirty="0">
                <a:solidFill>
                  <a:schemeClr val="tx1"/>
                </a:solidFill>
              </a:rPr>
              <a:t>Recommendation:   So. Boston site is preferred</a:t>
            </a:r>
          </a:p>
          <a:p>
            <a:endParaRPr lang="en-US" sz="1600" dirty="0"/>
          </a:p>
        </p:txBody>
      </p:sp>
    </p:spTree>
    <p:extLst>
      <p:ext uri="{BB962C8B-B14F-4D97-AF65-F5344CB8AC3E}">
        <p14:creationId xmlns:p14="http://schemas.microsoft.com/office/powerpoint/2010/main" val="31110521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Table 7">
            <a:extLst>
              <a:ext uri="{FF2B5EF4-FFF2-40B4-BE49-F238E27FC236}">
                <a16:creationId xmlns:a16="http://schemas.microsoft.com/office/drawing/2014/main" id="{C9DEF117-FA95-C27B-40D8-D2A240F2055A}"/>
              </a:ext>
            </a:extLst>
          </p:cNvPr>
          <p:cNvGraphicFramePr>
            <a:graphicFrameLocks noGrp="1"/>
          </p:cNvGraphicFramePr>
          <p:nvPr>
            <p:ph sz="quarter" idx="4"/>
            <p:extLst>
              <p:ext uri="{D42A27DB-BD31-4B8C-83A1-F6EECF244321}">
                <p14:modId xmlns:p14="http://schemas.microsoft.com/office/powerpoint/2010/main" val="1498832700"/>
              </p:ext>
            </p:extLst>
          </p:nvPr>
        </p:nvGraphicFramePr>
        <p:xfrm>
          <a:off x="1738365" y="2741315"/>
          <a:ext cx="8490858" cy="1036865"/>
        </p:xfrm>
        <a:graphic>
          <a:graphicData uri="http://schemas.openxmlformats.org/drawingml/2006/table">
            <a:tbl>
              <a:tblPr firstRow="1" bandRow="1">
                <a:tableStyleId>{5C22544A-7EE6-4342-B048-85BDC9FD1C3A}</a:tableStyleId>
              </a:tblPr>
              <a:tblGrid>
                <a:gridCol w="1266092">
                  <a:extLst>
                    <a:ext uri="{9D8B030D-6E8A-4147-A177-3AD203B41FA5}">
                      <a16:colId xmlns:a16="http://schemas.microsoft.com/office/drawing/2014/main" val="316432655"/>
                    </a:ext>
                  </a:extLst>
                </a:gridCol>
                <a:gridCol w="4903596">
                  <a:extLst>
                    <a:ext uri="{9D8B030D-6E8A-4147-A177-3AD203B41FA5}">
                      <a16:colId xmlns:a16="http://schemas.microsoft.com/office/drawing/2014/main" val="489423624"/>
                    </a:ext>
                  </a:extLst>
                </a:gridCol>
                <a:gridCol w="2321170">
                  <a:extLst>
                    <a:ext uri="{9D8B030D-6E8A-4147-A177-3AD203B41FA5}">
                      <a16:colId xmlns:a16="http://schemas.microsoft.com/office/drawing/2014/main" val="1118654631"/>
                    </a:ext>
                  </a:extLst>
                </a:gridCol>
              </a:tblGrid>
              <a:tr h="370840">
                <a:tc>
                  <a:txBody>
                    <a:bodyPr/>
                    <a:lstStyle/>
                    <a:p>
                      <a:r>
                        <a:rPr lang="en-US" dirty="0"/>
                        <a:t>Type</a:t>
                      </a:r>
                    </a:p>
                  </a:txBody>
                  <a:tcPr/>
                </a:tc>
                <a:tc>
                  <a:txBody>
                    <a:bodyPr/>
                    <a:lstStyle/>
                    <a:p>
                      <a:r>
                        <a:rPr lang="en-US" dirty="0"/>
                        <a:t>Name</a:t>
                      </a:r>
                    </a:p>
                  </a:txBody>
                  <a:tcPr/>
                </a:tc>
                <a:tc>
                  <a:txBody>
                    <a:bodyPr/>
                    <a:lstStyle/>
                    <a:p>
                      <a:r>
                        <a:rPr lang="en-US" dirty="0"/>
                        <a:t>Amount</a:t>
                      </a:r>
                    </a:p>
                  </a:txBody>
                  <a:tcPr/>
                </a:tc>
                <a:extLst>
                  <a:ext uri="{0D108BD9-81ED-4DB2-BD59-A6C34878D82A}">
                    <a16:rowId xmlns:a16="http://schemas.microsoft.com/office/drawing/2014/main" val="2569348378"/>
                  </a:ext>
                </a:extLst>
              </a:tr>
              <a:tr h="666025">
                <a:tc>
                  <a:txBody>
                    <a:bodyPr/>
                    <a:lstStyle/>
                    <a:p>
                      <a:pPr algn="ctr" fontAlgn="ctr"/>
                      <a:r>
                        <a:rPr lang="en-US" sz="1800" b="0" i="0" u="none" strike="noStrike" dirty="0">
                          <a:solidFill>
                            <a:srgbClr val="000000"/>
                          </a:solidFill>
                          <a:effectLst/>
                          <a:latin typeface="+mj-lt"/>
                        </a:rPr>
                        <a:t>Tax rebate</a:t>
                      </a:r>
                    </a:p>
                  </a:txBody>
                  <a:tcPr marL="7620" marR="7620" marT="7620" marB="0" anchor="ctr"/>
                </a:tc>
                <a:tc>
                  <a:txBody>
                    <a:bodyPr/>
                    <a:lstStyle/>
                    <a:p>
                      <a:pPr algn="ctr"/>
                      <a:r>
                        <a:rPr lang="en-US" b="0" dirty="0"/>
                        <a:t>Halifax County Utility Tax Rebate </a:t>
                      </a:r>
                    </a:p>
                    <a:p>
                      <a:pPr algn="ctr"/>
                      <a:r>
                        <a:rPr lang="en-US" b="0" dirty="0"/>
                        <a:t>on Electricity and Natural Gas</a:t>
                      </a:r>
                    </a:p>
                  </a:txBody>
                  <a:tcPr anchor="ctr"/>
                </a:tc>
                <a:tc>
                  <a:txBody>
                    <a:bodyPr/>
                    <a:lstStyle/>
                    <a:p>
                      <a:pPr algn="ctr"/>
                      <a:r>
                        <a:rPr lang="en-US" dirty="0"/>
                        <a:t>$190, 000</a:t>
                      </a:r>
                    </a:p>
                  </a:txBody>
                  <a:tcPr anchor="ctr"/>
                </a:tc>
                <a:extLst>
                  <a:ext uri="{0D108BD9-81ED-4DB2-BD59-A6C34878D82A}">
                    <a16:rowId xmlns:a16="http://schemas.microsoft.com/office/drawing/2014/main" val="872031989"/>
                  </a:ext>
                </a:extLst>
              </a:tr>
            </a:tbl>
          </a:graphicData>
        </a:graphic>
      </p:graphicFrame>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Boston Incentives: </a:t>
            </a:r>
            <a:br>
              <a:rPr lang="en-US" dirty="0"/>
            </a:br>
            <a:r>
              <a:rPr lang="en-US" dirty="0"/>
              <a:t>utilities</a:t>
            </a:r>
          </a:p>
        </p:txBody>
      </p:sp>
      <p:pic>
        <p:nvPicPr>
          <p:cNvPr id="2" name="image5.jpeg" descr="A picture containing mountain, grass, nature, highland">
            <a:extLst>
              <a:ext uri="{FF2B5EF4-FFF2-40B4-BE49-F238E27FC236}">
                <a16:creationId xmlns:a16="http://schemas.microsoft.com/office/drawing/2014/main" id="{7BC6D353-3117-B0EF-1B3B-E8E24CC57F78}"/>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338846336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a:t>
            </a:r>
            <a:r>
              <a:rPr lang="en-US" dirty="0" err="1"/>
              <a:t>boston</a:t>
            </a:r>
            <a:r>
              <a:rPr lang="en-US" dirty="0"/>
              <a:t> Incentives: </a:t>
            </a:r>
            <a:br>
              <a:rPr lang="en-US" dirty="0"/>
            </a:br>
            <a:r>
              <a:rPr lang="en-US" dirty="0"/>
              <a:t>summary</a:t>
            </a:r>
          </a:p>
        </p:txBody>
      </p:sp>
      <p:sp>
        <p:nvSpPr>
          <p:cNvPr id="3" name="Content Placeholder 2">
            <a:extLst>
              <a:ext uri="{FF2B5EF4-FFF2-40B4-BE49-F238E27FC236}">
                <a16:creationId xmlns:a16="http://schemas.microsoft.com/office/drawing/2014/main" id="{2A317575-8989-3474-CE4D-59C1E2ADB56A}"/>
              </a:ext>
            </a:extLst>
          </p:cNvPr>
          <p:cNvSpPr>
            <a:spLocks noGrp="1"/>
          </p:cNvSpPr>
          <p:nvPr>
            <p:ph sz="quarter" idx="4"/>
          </p:nvPr>
        </p:nvSpPr>
        <p:spPr>
          <a:xfrm>
            <a:off x="2456420" y="3515869"/>
            <a:ext cx="7504444" cy="1188720"/>
          </a:xfrm>
        </p:spPr>
        <p:txBody>
          <a:bodyPr>
            <a:normAutofit fontScale="92500" lnSpcReduction="20000"/>
          </a:bodyPr>
          <a:lstStyle/>
          <a:p>
            <a:pPr marL="0" indent="0" algn="ctr">
              <a:buNone/>
            </a:pPr>
            <a:r>
              <a:rPr lang="en-US" sz="4400" dirty="0"/>
              <a:t>$2, 017, 366 in credits, rent abatement, rebates, and grants</a:t>
            </a:r>
          </a:p>
        </p:txBody>
      </p:sp>
      <p:pic>
        <p:nvPicPr>
          <p:cNvPr id="2" name="image5.jpeg" descr="A picture containing mountain, grass, nature, highland">
            <a:extLst>
              <a:ext uri="{FF2B5EF4-FFF2-40B4-BE49-F238E27FC236}">
                <a16:creationId xmlns:a16="http://schemas.microsoft.com/office/drawing/2014/main" id="{CF86B69C-2363-B382-133D-0AACFB427ABC}"/>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159038991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a:xfrm>
            <a:off x="2231136" y="633096"/>
            <a:ext cx="7729728" cy="1188720"/>
          </a:xfrm>
        </p:spPr>
        <p:txBody>
          <a:bodyPr/>
          <a:lstStyle/>
          <a:p>
            <a:r>
              <a:rPr lang="en-US" dirty="0"/>
              <a:t>Winchester balance sheet</a:t>
            </a:r>
          </a:p>
        </p:txBody>
      </p:sp>
      <p:graphicFrame>
        <p:nvGraphicFramePr>
          <p:cNvPr id="5" name="Table 6">
            <a:extLst>
              <a:ext uri="{FF2B5EF4-FFF2-40B4-BE49-F238E27FC236}">
                <a16:creationId xmlns:a16="http://schemas.microsoft.com/office/drawing/2014/main" id="{A0AE9636-ADBC-4FDF-C8FF-F4FAFF11210E}"/>
              </a:ext>
            </a:extLst>
          </p:cNvPr>
          <p:cNvGraphicFramePr>
            <a:graphicFrameLocks noGrp="1"/>
          </p:cNvGraphicFramePr>
          <p:nvPr>
            <p:ph sz="quarter" idx="4"/>
            <p:extLst>
              <p:ext uri="{D42A27DB-BD31-4B8C-83A1-F6EECF244321}">
                <p14:modId xmlns:p14="http://schemas.microsoft.com/office/powerpoint/2010/main" val="1998240533"/>
              </p:ext>
            </p:extLst>
          </p:nvPr>
        </p:nvGraphicFramePr>
        <p:xfrm>
          <a:off x="1346478" y="2345740"/>
          <a:ext cx="6634817" cy="3432015"/>
        </p:xfrm>
        <a:graphic>
          <a:graphicData uri="http://schemas.openxmlformats.org/drawingml/2006/table">
            <a:tbl>
              <a:tblPr firstRow="1" bandRow="1">
                <a:tableStyleId>{5C22544A-7EE6-4342-B048-85BDC9FD1C3A}</a:tableStyleId>
              </a:tblPr>
              <a:tblGrid>
                <a:gridCol w="3689198">
                  <a:extLst>
                    <a:ext uri="{9D8B030D-6E8A-4147-A177-3AD203B41FA5}">
                      <a16:colId xmlns:a16="http://schemas.microsoft.com/office/drawing/2014/main" val="2247253640"/>
                    </a:ext>
                  </a:extLst>
                </a:gridCol>
                <a:gridCol w="2945619">
                  <a:extLst>
                    <a:ext uri="{9D8B030D-6E8A-4147-A177-3AD203B41FA5}">
                      <a16:colId xmlns:a16="http://schemas.microsoft.com/office/drawing/2014/main" val="2251960332"/>
                    </a:ext>
                  </a:extLst>
                </a:gridCol>
              </a:tblGrid>
              <a:tr h="370840">
                <a:tc>
                  <a:txBody>
                    <a:bodyPr/>
                    <a:lstStyle/>
                    <a:p>
                      <a:pPr algn="ctr"/>
                      <a:r>
                        <a:rPr lang="en-US" sz="2400" dirty="0"/>
                        <a:t>Variable</a:t>
                      </a:r>
                    </a:p>
                  </a:txBody>
                  <a:tcPr anchor="ctr"/>
                </a:tc>
                <a:tc>
                  <a:txBody>
                    <a:bodyPr/>
                    <a:lstStyle/>
                    <a:p>
                      <a:pPr algn="ctr"/>
                      <a:r>
                        <a:rPr lang="en-US" sz="2400" dirty="0"/>
                        <a:t>Amount</a:t>
                      </a:r>
                    </a:p>
                  </a:txBody>
                  <a:tcPr anchor="ctr"/>
                </a:tc>
                <a:extLst>
                  <a:ext uri="{0D108BD9-81ED-4DB2-BD59-A6C34878D82A}">
                    <a16:rowId xmlns:a16="http://schemas.microsoft.com/office/drawing/2014/main" val="3347160463"/>
                  </a:ext>
                </a:extLst>
              </a:tr>
              <a:tr h="709972">
                <a:tc>
                  <a:txBody>
                    <a:bodyPr/>
                    <a:lstStyle/>
                    <a:p>
                      <a:pPr algn="ctr"/>
                      <a:r>
                        <a:rPr lang="en-US" sz="2400" dirty="0"/>
                        <a:t>Costs</a:t>
                      </a:r>
                    </a:p>
                  </a:txBody>
                  <a:tcPr anchor="ctr"/>
                </a:tc>
                <a:tc>
                  <a:txBody>
                    <a:bodyPr/>
                    <a:lstStyle/>
                    <a:p>
                      <a:pPr algn="ctr"/>
                      <a:r>
                        <a:rPr lang="en-US" sz="2400" dirty="0"/>
                        <a:t>$106, 775, 504</a:t>
                      </a:r>
                    </a:p>
                  </a:txBody>
                  <a:tcPr anchor="ctr"/>
                </a:tc>
                <a:extLst>
                  <a:ext uri="{0D108BD9-81ED-4DB2-BD59-A6C34878D82A}">
                    <a16:rowId xmlns:a16="http://schemas.microsoft.com/office/drawing/2014/main" val="2593558757"/>
                  </a:ext>
                </a:extLst>
              </a:tr>
              <a:tr h="683288">
                <a:tc>
                  <a:txBody>
                    <a:bodyPr/>
                    <a:lstStyle/>
                    <a:p>
                      <a:pPr algn="ctr"/>
                      <a:r>
                        <a:rPr lang="en-US" sz="2400" dirty="0"/>
                        <a:t>Revenue</a:t>
                      </a:r>
                    </a:p>
                  </a:txBody>
                  <a:tcPr anchor="ctr"/>
                </a:tc>
                <a:tc>
                  <a:txBody>
                    <a:bodyPr/>
                    <a:lstStyle/>
                    <a:p>
                      <a:pPr algn="ctr"/>
                      <a:r>
                        <a:rPr lang="en-US" sz="2400" dirty="0"/>
                        <a:t>$158, 020, 000</a:t>
                      </a:r>
                    </a:p>
                  </a:txBody>
                  <a:tcPr anchor="ctr"/>
                </a:tc>
                <a:extLst>
                  <a:ext uri="{0D108BD9-81ED-4DB2-BD59-A6C34878D82A}">
                    <a16:rowId xmlns:a16="http://schemas.microsoft.com/office/drawing/2014/main" val="808073117"/>
                  </a:ext>
                </a:extLst>
              </a:tr>
              <a:tr h="788851">
                <a:tc>
                  <a:txBody>
                    <a:bodyPr/>
                    <a:lstStyle/>
                    <a:p>
                      <a:pPr algn="ctr"/>
                      <a:r>
                        <a:rPr lang="en-US" sz="2400" dirty="0"/>
                        <a:t>Net Profit (without incentives)</a:t>
                      </a:r>
                    </a:p>
                  </a:txBody>
                  <a:tcPr anchor="ctr"/>
                </a:tc>
                <a:tc>
                  <a:txBody>
                    <a:bodyPr/>
                    <a:lstStyle/>
                    <a:p>
                      <a:pPr algn="ctr"/>
                      <a:r>
                        <a:rPr lang="en-US" sz="2400" dirty="0"/>
                        <a:t>$51, 244, 496</a:t>
                      </a:r>
                    </a:p>
                  </a:txBody>
                  <a:tcPr anchor="ctr"/>
                </a:tc>
                <a:extLst>
                  <a:ext uri="{0D108BD9-81ED-4DB2-BD59-A6C34878D82A}">
                    <a16:rowId xmlns:a16="http://schemas.microsoft.com/office/drawing/2014/main" val="459831299"/>
                  </a:ext>
                </a:extLst>
              </a:tr>
              <a:tr h="75859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t>Net Profit (with incentives)</a:t>
                      </a:r>
                    </a:p>
                  </a:txBody>
                  <a:tcPr anchor="ctr"/>
                </a:tc>
                <a:tc>
                  <a:txBody>
                    <a:bodyPr/>
                    <a:lstStyle/>
                    <a:p>
                      <a:pPr algn="ctr"/>
                      <a:r>
                        <a:rPr lang="en-US" sz="2400" dirty="0"/>
                        <a:t>$51, 552, 422</a:t>
                      </a:r>
                    </a:p>
                  </a:txBody>
                  <a:tcPr anchor="ctr"/>
                </a:tc>
                <a:extLst>
                  <a:ext uri="{0D108BD9-81ED-4DB2-BD59-A6C34878D82A}">
                    <a16:rowId xmlns:a16="http://schemas.microsoft.com/office/drawing/2014/main" val="1266199737"/>
                  </a:ext>
                </a:extLst>
              </a:tr>
            </a:tbl>
          </a:graphicData>
        </a:graphic>
      </p:graphicFrame>
      <p:sp>
        <p:nvSpPr>
          <p:cNvPr id="7" name="TextBox 6">
            <a:extLst>
              <a:ext uri="{FF2B5EF4-FFF2-40B4-BE49-F238E27FC236}">
                <a16:creationId xmlns:a16="http://schemas.microsoft.com/office/drawing/2014/main" id="{5FC58121-75AC-65FA-65D4-07604B23ED62}"/>
              </a:ext>
            </a:extLst>
          </p:cNvPr>
          <p:cNvSpPr txBox="1"/>
          <p:nvPr/>
        </p:nvSpPr>
        <p:spPr>
          <a:xfrm>
            <a:off x="8422251" y="2345740"/>
            <a:ext cx="2739735" cy="3693319"/>
          </a:xfrm>
          <a:prstGeom prst="rect">
            <a:avLst/>
          </a:prstGeom>
          <a:noFill/>
        </p:spPr>
        <p:txBody>
          <a:bodyPr wrap="square" rtlCol="0">
            <a:spAutoFit/>
          </a:bodyPr>
          <a:lstStyle/>
          <a:p>
            <a:r>
              <a:rPr lang="en-US" sz="2400" dirty="0"/>
              <a:t>Included other costs:</a:t>
            </a:r>
          </a:p>
          <a:p>
            <a:pPr marL="285750" indent="-285750">
              <a:buFont typeface="Arial" panose="020B0604020202020204" pitchFamily="34" charset="0"/>
              <a:buChar char="•"/>
            </a:pPr>
            <a:r>
              <a:rPr lang="en-US" sz="2400" dirty="0"/>
              <a:t>Insurance</a:t>
            </a:r>
          </a:p>
          <a:p>
            <a:pPr marL="285750" indent="-285750">
              <a:buFont typeface="Arial" panose="020B0604020202020204" pitchFamily="34" charset="0"/>
              <a:buChar char="•"/>
            </a:pPr>
            <a:r>
              <a:rPr lang="en-US" sz="2400" dirty="0"/>
              <a:t>Profit loss from power outages</a:t>
            </a:r>
          </a:p>
          <a:p>
            <a:pPr marL="285750" indent="-285750">
              <a:buFont typeface="Arial" panose="020B0604020202020204" pitchFamily="34" charset="0"/>
              <a:buChar char="•"/>
            </a:pPr>
            <a:r>
              <a:rPr lang="en-US" sz="2400" dirty="0"/>
              <a:t>Maintenance</a:t>
            </a:r>
          </a:p>
          <a:p>
            <a:pPr marL="285750" indent="-285750">
              <a:buFont typeface="Arial" panose="020B0604020202020204" pitchFamily="34" charset="0"/>
              <a:buChar char="•"/>
            </a:pPr>
            <a:r>
              <a:rPr lang="en-US" sz="2400" dirty="0"/>
              <a:t>Local permits</a:t>
            </a:r>
          </a:p>
          <a:p>
            <a:pPr marL="285750" indent="-285750">
              <a:buFont typeface="Arial" panose="020B0604020202020204" pitchFamily="34" charset="0"/>
              <a:buChar char="•"/>
            </a:pPr>
            <a:r>
              <a:rPr lang="en-US" sz="2400" dirty="0"/>
              <a:t>Training</a:t>
            </a:r>
          </a:p>
          <a:p>
            <a:pPr marL="285750" indent="-285750">
              <a:buFont typeface="Arial" panose="020B0604020202020204" pitchFamily="34" charset="0"/>
              <a:buChar char="•"/>
            </a:pPr>
            <a:r>
              <a:rPr lang="en-US" sz="2400" dirty="0"/>
              <a:t>Payroll taxes</a:t>
            </a:r>
            <a:endParaRPr lang="en-US" dirty="0"/>
          </a:p>
          <a:p>
            <a:endParaRPr lang="en-US" dirty="0"/>
          </a:p>
        </p:txBody>
      </p:sp>
      <p:pic>
        <p:nvPicPr>
          <p:cNvPr id="2" name="Picture 1" descr="A picture containing text, electronics">
            <a:extLst>
              <a:ext uri="{FF2B5EF4-FFF2-40B4-BE49-F238E27FC236}">
                <a16:creationId xmlns:a16="http://schemas.microsoft.com/office/drawing/2014/main" id="{56775744-3381-D85F-1F96-218D012AC6E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477" y="5948516"/>
            <a:ext cx="1412443" cy="748329"/>
          </a:xfrm>
          <a:prstGeom prst="rect">
            <a:avLst/>
          </a:prstGeom>
        </p:spPr>
      </p:pic>
    </p:spTree>
    <p:extLst>
      <p:ext uri="{BB962C8B-B14F-4D97-AF65-F5344CB8AC3E}">
        <p14:creationId xmlns:p14="http://schemas.microsoft.com/office/powerpoint/2010/main" val="35864869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a:xfrm>
            <a:off x="2315219" y="370332"/>
            <a:ext cx="7729728" cy="1188720"/>
          </a:xfrm>
        </p:spPr>
        <p:txBody>
          <a:bodyPr/>
          <a:lstStyle/>
          <a:p>
            <a:r>
              <a:rPr lang="en-US" dirty="0"/>
              <a:t>So. Boston balance sheet</a:t>
            </a:r>
          </a:p>
        </p:txBody>
      </p:sp>
      <p:graphicFrame>
        <p:nvGraphicFramePr>
          <p:cNvPr id="5" name="Table 6">
            <a:extLst>
              <a:ext uri="{FF2B5EF4-FFF2-40B4-BE49-F238E27FC236}">
                <a16:creationId xmlns:a16="http://schemas.microsoft.com/office/drawing/2014/main" id="{A0AE9636-ADBC-4FDF-C8FF-F4FAFF11210E}"/>
              </a:ext>
            </a:extLst>
          </p:cNvPr>
          <p:cNvGraphicFramePr>
            <a:graphicFrameLocks noGrp="1"/>
          </p:cNvGraphicFramePr>
          <p:nvPr>
            <p:ph sz="quarter" idx="4"/>
            <p:extLst>
              <p:ext uri="{D42A27DB-BD31-4B8C-83A1-F6EECF244321}">
                <p14:modId xmlns:p14="http://schemas.microsoft.com/office/powerpoint/2010/main" val="4197271335"/>
              </p:ext>
            </p:extLst>
          </p:nvPr>
        </p:nvGraphicFramePr>
        <p:xfrm>
          <a:off x="1598727" y="1940631"/>
          <a:ext cx="6634817" cy="3432015"/>
        </p:xfrm>
        <a:graphic>
          <a:graphicData uri="http://schemas.openxmlformats.org/drawingml/2006/table">
            <a:tbl>
              <a:tblPr firstRow="1" bandRow="1">
                <a:tableStyleId>{5C22544A-7EE6-4342-B048-85BDC9FD1C3A}</a:tableStyleId>
              </a:tblPr>
              <a:tblGrid>
                <a:gridCol w="3689198">
                  <a:extLst>
                    <a:ext uri="{9D8B030D-6E8A-4147-A177-3AD203B41FA5}">
                      <a16:colId xmlns:a16="http://schemas.microsoft.com/office/drawing/2014/main" val="2247253640"/>
                    </a:ext>
                  </a:extLst>
                </a:gridCol>
                <a:gridCol w="2945619">
                  <a:extLst>
                    <a:ext uri="{9D8B030D-6E8A-4147-A177-3AD203B41FA5}">
                      <a16:colId xmlns:a16="http://schemas.microsoft.com/office/drawing/2014/main" val="2251960332"/>
                    </a:ext>
                  </a:extLst>
                </a:gridCol>
              </a:tblGrid>
              <a:tr h="370840">
                <a:tc>
                  <a:txBody>
                    <a:bodyPr/>
                    <a:lstStyle/>
                    <a:p>
                      <a:pPr algn="ctr"/>
                      <a:r>
                        <a:rPr lang="en-US" sz="2400" dirty="0"/>
                        <a:t>Variable</a:t>
                      </a:r>
                    </a:p>
                  </a:txBody>
                  <a:tcPr anchor="ctr"/>
                </a:tc>
                <a:tc>
                  <a:txBody>
                    <a:bodyPr/>
                    <a:lstStyle/>
                    <a:p>
                      <a:pPr algn="ctr"/>
                      <a:r>
                        <a:rPr lang="en-US" sz="2400" dirty="0"/>
                        <a:t>Amount</a:t>
                      </a:r>
                    </a:p>
                  </a:txBody>
                  <a:tcPr anchor="ctr"/>
                </a:tc>
                <a:extLst>
                  <a:ext uri="{0D108BD9-81ED-4DB2-BD59-A6C34878D82A}">
                    <a16:rowId xmlns:a16="http://schemas.microsoft.com/office/drawing/2014/main" val="3347160463"/>
                  </a:ext>
                </a:extLst>
              </a:tr>
              <a:tr h="709972">
                <a:tc>
                  <a:txBody>
                    <a:bodyPr/>
                    <a:lstStyle/>
                    <a:p>
                      <a:pPr algn="ctr"/>
                      <a:r>
                        <a:rPr lang="en-US" sz="2400" dirty="0"/>
                        <a:t>Costs</a:t>
                      </a:r>
                    </a:p>
                  </a:txBody>
                  <a:tcPr anchor="ctr"/>
                </a:tc>
                <a:tc>
                  <a:txBody>
                    <a:bodyPr/>
                    <a:lstStyle/>
                    <a:p>
                      <a:pPr algn="ctr"/>
                      <a:r>
                        <a:rPr lang="en-US" sz="2400" dirty="0"/>
                        <a:t>$106, 719, 571</a:t>
                      </a:r>
                    </a:p>
                  </a:txBody>
                  <a:tcPr anchor="ctr"/>
                </a:tc>
                <a:extLst>
                  <a:ext uri="{0D108BD9-81ED-4DB2-BD59-A6C34878D82A}">
                    <a16:rowId xmlns:a16="http://schemas.microsoft.com/office/drawing/2014/main" val="2593558757"/>
                  </a:ext>
                </a:extLst>
              </a:tr>
              <a:tr h="683288">
                <a:tc>
                  <a:txBody>
                    <a:bodyPr/>
                    <a:lstStyle/>
                    <a:p>
                      <a:pPr algn="ctr"/>
                      <a:r>
                        <a:rPr lang="en-US" sz="2400" dirty="0"/>
                        <a:t>Revenue</a:t>
                      </a:r>
                    </a:p>
                  </a:txBody>
                  <a:tcPr anchor="ctr"/>
                </a:tc>
                <a:tc>
                  <a:txBody>
                    <a:bodyPr/>
                    <a:lstStyle/>
                    <a:p>
                      <a:pPr algn="ctr"/>
                      <a:r>
                        <a:rPr lang="en-US" sz="2400" dirty="0"/>
                        <a:t>$158, 020, 000</a:t>
                      </a:r>
                    </a:p>
                  </a:txBody>
                  <a:tcPr anchor="ctr"/>
                </a:tc>
                <a:extLst>
                  <a:ext uri="{0D108BD9-81ED-4DB2-BD59-A6C34878D82A}">
                    <a16:rowId xmlns:a16="http://schemas.microsoft.com/office/drawing/2014/main" val="808073117"/>
                  </a:ext>
                </a:extLst>
              </a:tr>
              <a:tr h="788851">
                <a:tc>
                  <a:txBody>
                    <a:bodyPr/>
                    <a:lstStyle/>
                    <a:p>
                      <a:pPr algn="ctr"/>
                      <a:r>
                        <a:rPr lang="en-US" sz="2400" dirty="0"/>
                        <a:t>Net Profit (without incentives)</a:t>
                      </a:r>
                    </a:p>
                  </a:txBody>
                  <a:tcPr anchor="ctr"/>
                </a:tc>
                <a:tc>
                  <a:txBody>
                    <a:bodyPr/>
                    <a:lstStyle/>
                    <a:p>
                      <a:pPr algn="ctr"/>
                      <a:r>
                        <a:rPr lang="en-US" sz="2400" dirty="0"/>
                        <a:t>$51, 300, 429</a:t>
                      </a:r>
                    </a:p>
                  </a:txBody>
                  <a:tcPr anchor="ctr"/>
                </a:tc>
                <a:extLst>
                  <a:ext uri="{0D108BD9-81ED-4DB2-BD59-A6C34878D82A}">
                    <a16:rowId xmlns:a16="http://schemas.microsoft.com/office/drawing/2014/main" val="459831299"/>
                  </a:ext>
                </a:extLst>
              </a:tr>
              <a:tr h="75859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400" dirty="0"/>
                        <a:t>Net Profit (with incentives)</a:t>
                      </a:r>
                    </a:p>
                  </a:txBody>
                  <a:tcPr anchor="ctr"/>
                </a:tc>
                <a:tc>
                  <a:txBody>
                    <a:bodyPr/>
                    <a:lstStyle/>
                    <a:p>
                      <a:pPr algn="ctr"/>
                      <a:r>
                        <a:rPr lang="en-US" sz="2400" dirty="0"/>
                        <a:t>$53, 317, 795</a:t>
                      </a:r>
                    </a:p>
                  </a:txBody>
                  <a:tcPr anchor="ctr"/>
                </a:tc>
                <a:extLst>
                  <a:ext uri="{0D108BD9-81ED-4DB2-BD59-A6C34878D82A}">
                    <a16:rowId xmlns:a16="http://schemas.microsoft.com/office/drawing/2014/main" val="1266199737"/>
                  </a:ext>
                </a:extLst>
              </a:tr>
            </a:tbl>
          </a:graphicData>
        </a:graphic>
      </p:graphicFrame>
      <p:sp>
        <p:nvSpPr>
          <p:cNvPr id="2" name="TextBox 1">
            <a:extLst>
              <a:ext uri="{FF2B5EF4-FFF2-40B4-BE49-F238E27FC236}">
                <a16:creationId xmlns:a16="http://schemas.microsoft.com/office/drawing/2014/main" id="{F87629A7-A85B-5088-5AF8-6574A3F77D47}"/>
              </a:ext>
            </a:extLst>
          </p:cNvPr>
          <p:cNvSpPr txBox="1"/>
          <p:nvPr/>
        </p:nvSpPr>
        <p:spPr>
          <a:xfrm>
            <a:off x="8465678" y="1940631"/>
            <a:ext cx="2528143" cy="3693319"/>
          </a:xfrm>
          <a:prstGeom prst="rect">
            <a:avLst/>
          </a:prstGeom>
          <a:noFill/>
        </p:spPr>
        <p:txBody>
          <a:bodyPr wrap="square" rtlCol="0">
            <a:spAutoFit/>
          </a:bodyPr>
          <a:lstStyle/>
          <a:p>
            <a:r>
              <a:rPr lang="en-US" sz="2400" dirty="0"/>
              <a:t>Included other costs:</a:t>
            </a:r>
          </a:p>
          <a:p>
            <a:pPr marL="285750" indent="-285750">
              <a:buFont typeface="Arial" panose="020B0604020202020204" pitchFamily="34" charset="0"/>
              <a:buChar char="•"/>
            </a:pPr>
            <a:r>
              <a:rPr lang="en-US" sz="2400" dirty="0"/>
              <a:t>Insurance</a:t>
            </a:r>
          </a:p>
          <a:p>
            <a:pPr marL="285750" indent="-285750">
              <a:buFont typeface="Arial" panose="020B0604020202020204" pitchFamily="34" charset="0"/>
              <a:buChar char="•"/>
            </a:pPr>
            <a:r>
              <a:rPr lang="en-US" sz="2400" dirty="0"/>
              <a:t>Profit loss from power outages</a:t>
            </a:r>
          </a:p>
          <a:p>
            <a:pPr marL="285750" indent="-285750">
              <a:buFont typeface="Arial" panose="020B0604020202020204" pitchFamily="34" charset="0"/>
              <a:buChar char="•"/>
            </a:pPr>
            <a:r>
              <a:rPr lang="en-US" sz="2400" dirty="0"/>
              <a:t>Maintenance</a:t>
            </a:r>
          </a:p>
          <a:p>
            <a:pPr marL="285750" indent="-285750">
              <a:buFont typeface="Arial" panose="020B0604020202020204" pitchFamily="34" charset="0"/>
              <a:buChar char="•"/>
            </a:pPr>
            <a:r>
              <a:rPr lang="en-US" sz="2400" dirty="0"/>
              <a:t>Local permits</a:t>
            </a:r>
          </a:p>
          <a:p>
            <a:pPr marL="285750" indent="-285750">
              <a:buFont typeface="Arial" panose="020B0604020202020204" pitchFamily="34" charset="0"/>
              <a:buChar char="•"/>
            </a:pPr>
            <a:r>
              <a:rPr lang="en-US" sz="2400" dirty="0"/>
              <a:t>Training</a:t>
            </a:r>
          </a:p>
          <a:p>
            <a:pPr marL="285750" indent="-285750">
              <a:buFont typeface="Arial" panose="020B0604020202020204" pitchFamily="34" charset="0"/>
              <a:buChar char="•"/>
            </a:pPr>
            <a:r>
              <a:rPr lang="en-US" sz="2400" dirty="0"/>
              <a:t>Payroll taxes</a:t>
            </a:r>
            <a:endParaRPr lang="en-US" dirty="0"/>
          </a:p>
          <a:p>
            <a:endParaRPr lang="en-US" dirty="0"/>
          </a:p>
        </p:txBody>
      </p:sp>
      <p:pic>
        <p:nvPicPr>
          <p:cNvPr id="3" name="image5.jpeg" descr="A picture containing mountain, grass, nature, highland">
            <a:extLst>
              <a:ext uri="{FF2B5EF4-FFF2-40B4-BE49-F238E27FC236}">
                <a16:creationId xmlns:a16="http://schemas.microsoft.com/office/drawing/2014/main" id="{1F68ABAE-3315-756A-BDFD-84488413EB3F}"/>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3024740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74104F61-99D3-3EF0-B00F-9189D69362B2}"/>
              </a:ext>
            </a:extLst>
          </p:cNvPr>
          <p:cNvSpPr>
            <a:spLocks noGrp="1"/>
          </p:cNvSpPr>
          <p:nvPr>
            <p:ph type="title"/>
          </p:nvPr>
        </p:nvSpPr>
        <p:spPr/>
        <p:txBody>
          <a:bodyPr/>
          <a:lstStyle/>
          <a:p>
            <a:r>
              <a:rPr lang="en-US" dirty="0"/>
              <a:t>So. Boston and Winchester Balance sheets compared</a:t>
            </a:r>
          </a:p>
        </p:txBody>
      </p:sp>
      <p:graphicFrame>
        <p:nvGraphicFramePr>
          <p:cNvPr id="5" name="Table 6">
            <a:extLst>
              <a:ext uri="{FF2B5EF4-FFF2-40B4-BE49-F238E27FC236}">
                <a16:creationId xmlns:a16="http://schemas.microsoft.com/office/drawing/2014/main" id="{A0AE9636-ADBC-4FDF-C8FF-F4FAFF11210E}"/>
              </a:ext>
            </a:extLst>
          </p:cNvPr>
          <p:cNvGraphicFramePr>
            <a:graphicFrameLocks noGrp="1"/>
          </p:cNvGraphicFramePr>
          <p:nvPr>
            <p:ph sz="quarter" idx="4"/>
            <p:extLst>
              <p:ext uri="{D42A27DB-BD31-4B8C-83A1-F6EECF244321}">
                <p14:modId xmlns:p14="http://schemas.microsoft.com/office/powerpoint/2010/main" val="2134824049"/>
              </p:ext>
            </p:extLst>
          </p:nvPr>
        </p:nvGraphicFramePr>
        <p:xfrm>
          <a:off x="6806087" y="2486354"/>
          <a:ext cx="4210259" cy="1918286"/>
        </p:xfrm>
        <a:graphic>
          <a:graphicData uri="http://schemas.openxmlformats.org/drawingml/2006/table">
            <a:tbl>
              <a:tblPr firstRow="1" bandRow="1">
                <a:tableStyleId>{5C22544A-7EE6-4342-B048-85BDC9FD1C3A}</a:tableStyleId>
              </a:tblPr>
              <a:tblGrid>
                <a:gridCol w="2341057">
                  <a:extLst>
                    <a:ext uri="{9D8B030D-6E8A-4147-A177-3AD203B41FA5}">
                      <a16:colId xmlns:a16="http://schemas.microsoft.com/office/drawing/2014/main" val="2247253640"/>
                    </a:ext>
                  </a:extLst>
                </a:gridCol>
                <a:gridCol w="1869202">
                  <a:extLst>
                    <a:ext uri="{9D8B030D-6E8A-4147-A177-3AD203B41FA5}">
                      <a16:colId xmlns:a16="http://schemas.microsoft.com/office/drawing/2014/main" val="2251960332"/>
                    </a:ext>
                  </a:extLst>
                </a:gridCol>
              </a:tblGrid>
              <a:tr h="370840">
                <a:tc gridSpan="2">
                  <a:txBody>
                    <a:bodyPr/>
                    <a:lstStyle/>
                    <a:p>
                      <a:pPr algn="ctr"/>
                      <a:r>
                        <a:rPr lang="en-US" dirty="0"/>
                        <a:t>So. Boston</a:t>
                      </a:r>
                    </a:p>
                  </a:txBody>
                  <a:tcPr anchor="ctr"/>
                </a:tc>
                <a:tc hMerge="1">
                  <a:txBody>
                    <a:bodyPr/>
                    <a:lstStyle/>
                    <a:p>
                      <a:pPr algn="ctr"/>
                      <a:r>
                        <a:rPr lang="en-US" dirty="0"/>
                        <a:t>Amount</a:t>
                      </a:r>
                    </a:p>
                  </a:txBody>
                  <a:tcPr anchor="ctr"/>
                </a:tc>
                <a:extLst>
                  <a:ext uri="{0D108BD9-81ED-4DB2-BD59-A6C34878D82A}">
                    <a16:rowId xmlns:a16="http://schemas.microsoft.com/office/drawing/2014/main" val="3347160463"/>
                  </a:ext>
                </a:extLst>
              </a:tr>
              <a:tr h="788851">
                <a:tc>
                  <a:txBody>
                    <a:bodyPr/>
                    <a:lstStyle/>
                    <a:p>
                      <a:pPr algn="ctr"/>
                      <a:r>
                        <a:rPr lang="en-US" dirty="0"/>
                        <a:t>Net Profit </a:t>
                      </a:r>
                    </a:p>
                    <a:p>
                      <a:pPr algn="ctr"/>
                      <a:r>
                        <a:rPr lang="en-US" dirty="0"/>
                        <a:t>(without incentives)</a:t>
                      </a:r>
                    </a:p>
                  </a:txBody>
                  <a:tcPr anchor="ctr"/>
                </a:tc>
                <a:tc>
                  <a:txBody>
                    <a:bodyPr/>
                    <a:lstStyle/>
                    <a:p>
                      <a:pPr algn="ctr"/>
                      <a:r>
                        <a:rPr lang="en-US" dirty="0"/>
                        <a:t>$51, 300, 429</a:t>
                      </a:r>
                    </a:p>
                  </a:txBody>
                  <a:tcPr anchor="ctr"/>
                </a:tc>
                <a:extLst>
                  <a:ext uri="{0D108BD9-81ED-4DB2-BD59-A6C34878D82A}">
                    <a16:rowId xmlns:a16="http://schemas.microsoft.com/office/drawing/2014/main" val="459831299"/>
                  </a:ext>
                </a:extLst>
              </a:tr>
              <a:tr h="75859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Net Profit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(with incentives)</a:t>
                      </a:r>
                    </a:p>
                  </a:txBody>
                  <a:tcPr anchor="ctr"/>
                </a:tc>
                <a:tc>
                  <a:txBody>
                    <a:bodyPr/>
                    <a:lstStyle/>
                    <a:p>
                      <a:pPr algn="ctr"/>
                      <a:r>
                        <a:rPr lang="en-US" dirty="0"/>
                        <a:t>$53, 317, 795</a:t>
                      </a:r>
                    </a:p>
                  </a:txBody>
                  <a:tcPr anchor="ctr"/>
                </a:tc>
                <a:extLst>
                  <a:ext uri="{0D108BD9-81ED-4DB2-BD59-A6C34878D82A}">
                    <a16:rowId xmlns:a16="http://schemas.microsoft.com/office/drawing/2014/main" val="1266199737"/>
                  </a:ext>
                </a:extLst>
              </a:tr>
            </a:tbl>
          </a:graphicData>
        </a:graphic>
      </p:graphicFrame>
      <p:graphicFrame>
        <p:nvGraphicFramePr>
          <p:cNvPr id="4" name="Table 6">
            <a:extLst>
              <a:ext uri="{FF2B5EF4-FFF2-40B4-BE49-F238E27FC236}">
                <a16:creationId xmlns:a16="http://schemas.microsoft.com/office/drawing/2014/main" id="{F457B9B3-C22C-78AF-83AD-548230899E7A}"/>
              </a:ext>
            </a:extLst>
          </p:cNvPr>
          <p:cNvGraphicFramePr>
            <a:graphicFrameLocks/>
          </p:cNvGraphicFramePr>
          <p:nvPr>
            <p:extLst>
              <p:ext uri="{D42A27DB-BD31-4B8C-83A1-F6EECF244321}">
                <p14:modId xmlns:p14="http://schemas.microsoft.com/office/powerpoint/2010/main" val="2041285396"/>
              </p:ext>
            </p:extLst>
          </p:nvPr>
        </p:nvGraphicFramePr>
        <p:xfrm>
          <a:off x="1065122" y="2486354"/>
          <a:ext cx="4210259" cy="1918286"/>
        </p:xfrm>
        <a:graphic>
          <a:graphicData uri="http://schemas.openxmlformats.org/drawingml/2006/table">
            <a:tbl>
              <a:tblPr firstRow="1" bandRow="1">
                <a:tableStyleId>{5C22544A-7EE6-4342-B048-85BDC9FD1C3A}</a:tableStyleId>
              </a:tblPr>
              <a:tblGrid>
                <a:gridCol w="2341056">
                  <a:extLst>
                    <a:ext uri="{9D8B030D-6E8A-4147-A177-3AD203B41FA5}">
                      <a16:colId xmlns:a16="http://schemas.microsoft.com/office/drawing/2014/main" val="2247253640"/>
                    </a:ext>
                  </a:extLst>
                </a:gridCol>
                <a:gridCol w="1869203">
                  <a:extLst>
                    <a:ext uri="{9D8B030D-6E8A-4147-A177-3AD203B41FA5}">
                      <a16:colId xmlns:a16="http://schemas.microsoft.com/office/drawing/2014/main" val="2251960332"/>
                    </a:ext>
                  </a:extLst>
                </a:gridCol>
              </a:tblGrid>
              <a:tr h="370840">
                <a:tc gridSpan="2">
                  <a:txBody>
                    <a:bodyPr/>
                    <a:lstStyle/>
                    <a:p>
                      <a:pPr algn="ctr"/>
                      <a:r>
                        <a:rPr lang="en-US" dirty="0"/>
                        <a:t>Winchester</a:t>
                      </a:r>
                    </a:p>
                  </a:txBody>
                  <a:tcPr anchor="ctr"/>
                </a:tc>
                <a:tc hMerge="1">
                  <a:txBody>
                    <a:bodyPr/>
                    <a:lstStyle/>
                    <a:p>
                      <a:pPr algn="ctr"/>
                      <a:r>
                        <a:rPr lang="en-US" dirty="0"/>
                        <a:t>Amount</a:t>
                      </a:r>
                    </a:p>
                  </a:txBody>
                  <a:tcPr anchor="ctr"/>
                </a:tc>
                <a:extLst>
                  <a:ext uri="{0D108BD9-81ED-4DB2-BD59-A6C34878D82A}">
                    <a16:rowId xmlns:a16="http://schemas.microsoft.com/office/drawing/2014/main" val="3347160463"/>
                  </a:ext>
                </a:extLst>
              </a:tr>
              <a:tr h="788851">
                <a:tc>
                  <a:txBody>
                    <a:bodyPr/>
                    <a:lstStyle/>
                    <a:p>
                      <a:pPr algn="ctr"/>
                      <a:r>
                        <a:rPr lang="en-US" dirty="0"/>
                        <a:t>Net Profit </a:t>
                      </a:r>
                    </a:p>
                    <a:p>
                      <a:pPr algn="ctr"/>
                      <a:r>
                        <a:rPr lang="en-US" dirty="0"/>
                        <a:t>(without incentives)</a:t>
                      </a:r>
                    </a:p>
                  </a:txBody>
                  <a:tcPr anchor="ctr"/>
                </a:tc>
                <a:tc>
                  <a:txBody>
                    <a:bodyPr/>
                    <a:lstStyle/>
                    <a:p>
                      <a:pPr algn="ctr"/>
                      <a:r>
                        <a:rPr lang="en-US" dirty="0"/>
                        <a:t>$51, 244, 496</a:t>
                      </a:r>
                    </a:p>
                  </a:txBody>
                  <a:tcPr anchor="ctr"/>
                </a:tc>
                <a:extLst>
                  <a:ext uri="{0D108BD9-81ED-4DB2-BD59-A6C34878D82A}">
                    <a16:rowId xmlns:a16="http://schemas.microsoft.com/office/drawing/2014/main" val="459831299"/>
                  </a:ext>
                </a:extLst>
              </a:tr>
              <a:tr h="758595">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Net Profit </a:t>
                      </a:r>
                    </a:p>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(with incentives)</a:t>
                      </a:r>
                    </a:p>
                  </a:txBody>
                  <a:tcPr anchor="ctr"/>
                </a:tc>
                <a:tc>
                  <a:txBody>
                    <a:bodyPr/>
                    <a:lstStyle/>
                    <a:p>
                      <a:pPr algn="ctr"/>
                      <a:r>
                        <a:rPr lang="en-US" dirty="0"/>
                        <a:t>$51, 552, 422</a:t>
                      </a:r>
                    </a:p>
                  </a:txBody>
                  <a:tcPr anchor="ctr"/>
                </a:tc>
                <a:extLst>
                  <a:ext uri="{0D108BD9-81ED-4DB2-BD59-A6C34878D82A}">
                    <a16:rowId xmlns:a16="http://schemas.microsoft.com/office/drawing/2014/main" val="1266199737"/>
                  </a:ext>
                </a:extLst>
              </a:tr>
            </a:tbl>
          </a:graphicData>
        </a:graphic>
      </p:graphicFrame>
      <p:sp>
        <p:nvSpPr>
          <p:cNvPr id="7" name="TextBox 6">
            <a:extLst>
              <a:ext uri="{FF2B5EF4-FFF2-40B4-BE49-F238E27FC236}">
                <a16:creationId xmlns:a16="http://schemas.microsoft.com/office/drawing/2014/main" id="{C8614B52-6DF1-E3CB-7F8A-5C5F18CE415B}"/>
              </a:ext>
            </a:extLst>
          </p:cNvPr>
          <p:cNvSpPr txBox="1"/>
          <p:nvPr/>
        </p:nvSpPr>
        <p:spPr>
          <a:xfrm>
            <a:off x="7797520" y="4925853"/>
            <a:ext cx="2425005" cy="523220"/>
          </a:xfrm>
          <a:prstGeom prst="rect">
            <a:avLst/>
          </a:prstGeom>
          <a:noFill/>
        </p:spPr>
        <p:txBody>
          <a:bodyPr wrap="square" rtlCol="0">
            <a:spAutoFit/>
          </a:bodyPr>
          <a:lstStyle/>
          <a:p>
            <a:r>
              <a:rPr lang="en-US" sz="2800" dirty="0">
                <a:highlight>
                  <a:srgbClr val="FFFF00"/>
                </a:highlight>
              </a:rPr>
              <a:t>+ $1, 765, 373</a:t>
            </a:r>
          </a:p>
        </p:txBody>
      </p:sp>
      <p:pic>
        <p:nvPicPr>
          <p:cNvPr id="2" name="image5.jpeg" descr="A picture containing mountain, grass, nature, highland">
            <a:extLst>
              <a:ext uri="{FF2B5EF4-FFF2-40B4-BE49-F238E27FC236}">
                <a16:creationId xmlns:a16="http://schemas.microsoft.com/office/drawing/2014/main" id="{21CBBCAD-0456-2AC2-9D61-6D88661D10B5}"/>
              </a:ext>
            </a:extLst>
          </p:cNvPr>
          <p:cNvPicPr>
            <a:picLocks noChangeAspect="1"/>
          </p:cNvPicPr>
          <p:nvPr/>
        </p:nvPicPr>
        <p:blipFill>
          <a:blip r:embed="rId3" cstate="print"/>
          <a:stretch>
            <a:fillRect/>
          </a:stretch>
        </p:blipFill>
        <p:spPr>
          <a:xfrm>
            <a:off x="8236477" y="5731903"/>
            <a:ext cx="1547092" cy="870053"/>
          </a:xfrm>
          <a:prstGeom prst="rect">
            <a:avLst/>
          </a:prstGeom>
        </p:spPr>
      </p:pic>
      <p:pic>
        <p:nvPicPr>
          <p:cNvPr id="3" name="Picture 2" descr="A picture containing text, electronics">
            <a:extLst>
              <a:ext uri="{FF2B5EF4-FFF2-40B4-BE49-F238E27FC236}">
                <a16:creationId xmlns:a16="http://schemas.microsoft.com/office/drawing/2014/main" id="{A45C20F4-0389-6A78-1AF6-021F8BB4799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1136" y="5731903"/>
            <a:ext cx="1642191" cy="870052"/>
          </a:xfrm>
          <a:prstGeom prst="rect">
            <a:avLst/>
          </a:prstGeom>
        </p:spPr>
      </p:pic>
    </p:spTree>
    <p:extLst>
      <p:ext uri="{BB962C8B-B14F-4D97-AF65-F5344CB8AC3E}">
        <p14:creationId xmlns:p14="http://schemas.microsoft.com/office/powerpoint/2010/main" val="1708364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2614-A969-A84C-81E0-94B487468E4C}"/>
              </a:ext>
            </a:extLst>
          </p:cNvPr>
          <p:cNvSpPr>
            <a:spLocks noGrp="1"/>
          </p:cNvSpPr>
          <p:nvPr>
            <p:ph type="title"/>
          </p:nvPr>
        </p:nvSpPr>
        <p:spPr>
          <a:xfrm>
            <a:off x="2231136" y="157760"/>
            <a:ext cx="7729728" cy="1188720"/>
          </a:xfrm>
        </p:spPr>
        <p:txBody>
          <a:bodyPr>
            <a:normAutofit fontScale="90000"/>
          </a:bodyPr>
          <a:lstStyle/>
          <a:p>
            <a:r>
              <a:rPr lang="en-US" dirty="0"/>
              <a:t>Markets served by Winchester show greater relative difference in col</a:t>
            </a:r>
          </a:p>
        </p:txBody>
      </p:sp>
      <p:sp>
        <p:nvSpPr>
          <p:cNvPr id="5" name="Rectangle 4">
            <a:extLst>
              <a:ext uri="{FF2B5EF4-FFF2-40B4-BE49-F238E27FC236}">
                <a16:creationId xmlns:a16="http://schemas.microsoft.com/office/drawing/2014/main" id="{C2E7EF4E-706D-0ECC-2ED4-FA94636326E8}"/>
              </a:ext>
            </a:extLst>
          </p:cNvPr>
          <p:cNvSpPr/>
          <p:nvPr/>
        </p:nvSpPr>
        <p:spPr>
          <a:xfrm>
            <a:off x="2170439" y="1657979"/>
            <a:ext cx="7817618" cy="4772966"/>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9B70BC6-91AE-8BB4-E3A9-39476537691A}"/>
              </a:ext>
            </a:extLst>
          </p:cNvPr>
          <p:cNvSpPr txBox="1"/>
          <p:nvPr/>
        </p:nvSpPr>
        <p:spPr>
          <a:xfrm>
            <a:off x="105504" y="6480833"/>
            <a:ext cx="5511525" cy="261610"/>
          </a:xfrm>
          <a:prstGeom prst="rect">
            <a:avLst/>
          </a:prstGeom>
          <a:noFill/>
        </p:spPr>
        <p:txBody>
          <a:bodyPr wrap="square">
            <a:spAutoFit/>
          </a:bodyPr>
          <a:lstStyle/>
          <a:p>
            <a:r>
              <a:rPr lang="en-US" sz="1100" b="0" i="0" u="none" strike="noStrike" dirty="0">
                <a:solidFill>
                  <a:schemeClr val="bg1"/>
                </a:solidFill>
                <a:effectLst/>
                <a:latin typeface="Open Sans" panose="020B0606030504020204" pitchFamily="34" charset="0"/>
                <a:hlinkClick r:id="rId3">
                  <a:extLst>
                    <a:ext uri="{A12FA001-AC4F-418D-AE19-62706E023703}">
                      <ahyp:hlinkClr xmlns:ahyp="http://schemas.microsoft.com/office/drawing/2018/hyperlinkcolor" val="tx"/>
                    </a:ext>
                  </a:extLst>
                </a:hlinkClick>
              </a:rPr>
              <a:t>https://advisorsmith.com/data/coli</a:t>
            </a:r>
            <a:endParaRPr lang="en-US" sz="1100" dirty="0">
              <a:solidFill>
                <a:schemeClr val="bg1"/>
              </a:solidFill>
            </a:endParaRPr>
          </a:p>
        </p:txBody>
      </p:sp>
      <p:graphicFrame>
        <p:nvGraphicFramePr>
          <p:cNvPr id="4" name="Chart 3">
            <a:extLst>
              <a:ext uri="{FF2B5EF4-FFF2-40B4-BE49-F238E27FC236}">
                <a16:creationId xmlns:a16="http://schemas.microsoft.com/office/drawing/2014/main" id="{73C2DA83-3B81-BCF9-9381-F3F9166F2AB6}"/>
              </a:ext>
            </a:extLst>
          </p:cNvPr>
          <p:cNvGraphicFramePr>
            <a:graphicFrameLocks/>
          </p:cNvGraphicFramePr>
          <p:nvPr>
            <p:extLst>
              <p:ext uri="{D42A27DB-BD31-4B8C-83A1-F6EECF244321}">
                <p14:modId xmlns:p14="http://schemas.microsoft.com/office/powerpoint/2010/main" val="3266943307"/>
              </p:ext>
            </p:extLst>
          </p:nvPr>
        </p:nvGraphicFramePr>
        <p:xfrm>
          <a:off x="2231136" y="1657979"/>
          <a:ext cx="7756921" cy="468625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45437549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DE0229-5E20-9FE7-94DB-8D44B9751FD1}"/>
              </a:ext>
            </a:extLst>
          </p:cNvPr>
          <p:cNvSpPr>
            <a:spLocks noGrp="1"/>
          </p:cNvSpPr>
          <p:nvPr>
            <p:ph type="title"/>
          </p:nvPr>
        </p:nvSpPr>
        <p:spPr>
          <a:xfrm>
            <a:off x="2231136" y="336912"/>
            <a:ext cx="7729728" cy="1188720"/>
          </a:xfrm>
        </p:spPr>
        <p:txBody>
          <a:bodyPr/>
          <a:lstStyle/>
          <a:p>
            <a:r>
              <a:rPr lang="en-US" dirty="0"/>
              <a:t>So. Boston site is in a </a:t>
            </a:r>
            <a:r>
              <a:rPr lang="en-US" dirty="0" err="1"/>
              <a:t>hubzone</a:t>
            </a:r>
            <a:endParaRPr lang="en-US" dirty="0"/>
          </a:p>
        </p:txBody>
      </p:sp>
      <p:sp>
        <p:nvSpPr>
          <p:cNvPr id="4" name="Content Placeholder 3">
            <a:extLst>
              <a:ext uri="{FF2B5EF4-FFF2-40B4-BE49-F238E27FC236}">
                <a16:creationId xmlns:a16="http://schemas.microsoft.com/office/drawing/2014/main" id="{E0FD3C62-6267-41DE-2A2C-189D0F0E8A79}"/>
              </a:ext>
            </a:extLst>
          </p:cNvPr>
          <p:cNvSpPr>
            <a:spLocks noGrp="1"/>
          </p:cNvSpPr>
          <p:nvPr>
            <p:ph sz="half" idx="2"/>
          </p:nvPr>
        </p:nvSpPr>
        <p:spPr>
          <a:xfrm>
            <a:off x="8387844" y="1814389"/>
            <a:ext cx="3300743" cy="4029684"/>
          </a:xfrm>
        </p:spPr>
        <p:txBody>
          <a:bodyPr>
            <a:noAutofit/>
          </a:bodyPr>
          <a:lstStyle/>
          <a:p>
            <a:r>
              <a:rPr lang="en-US" sz="2200" dirty="0">
                <a:solidFill>
                  <a:srgbClr val="1B1E29"/>
                </a:solidFill>
                <a:latin typeface="+mj-lt"/>
              </a:rPr>
              <a:t>L</a:t>
            </a:r>
            <a:r>
              <a:rPr lang="en-US" sz="2200" b="0" i="0" dirty="0">
                <a:solidFill>
                  <a:srgbClr val="1B1E29"/>
                </a:solidFill>
                <a:effectLst/>
                <a:latin typeface="+mj-lt"/>
              </a:rPr>
              <a:t>imits competition for certain government contracts to businesses in </a:t>
            </a:r>
            <a:r>
              <a:rPr lang="en-US" sz="2200" b="0" i="0" u="sng" dirty="0">
                <a:solidFill>
                  <a:srgbClr val="1B1E29"/>
                </a:solidFill>
                <a:effectLst/>
                <a:latin typeface="+mj-lt"/>
              </a:rPr>
              <a:t>h</a:t>
            </a:r>
            <a:r>
              <a:rPr lang="en-US" sz="2200" b="0" i="0" dirty="0">
                <a:solidFill>
                  <a:srgbClr val="1B1E29"/>
                </a:solidFill>
                <a:effectLst/>
                <a:latin typeface="+mj-lt"/>
              </a:rPr>
              <a:t>istorically </a:t>
            </a:r>
            <a:r>
              <a:rPr lang="en-US" sz="2200" b="0" i="0" u="sng" dirty="0">
                <a:solidFill>
                  <a:srgbClr val="1B1E29"/>
                </a:solidFill>
                <a:effectLst/>
                <a:latin typeface="+mj-lt"/>
              </a:rPr>
              <a:t>u</a:t>
            </a:r>
            <a:r>
              <a:rPr lang="en-US" sz="2200" b="0" i="0" dirty="0">
                <a:solidFill>
                  <a:srgbClr val="1B1E29"/>
                </a:solidFill>
                <a:effectLst/>
                <a:latin typeface="+mj-lt"/>
              </a:rPr>
              <a:t>nderutilized </a:t>
            </a:r>
            <a:r>
              <a:rPr lang="en-US" sz="2200" b="0" i="0" u="sng" dirty="0">
                <a:solidFill>
                  <a:srgbClr val="1B1E29"/>
                </a:solidFill>
                <a:effectLst/>
                <a:latin typeface="+mj-lt"/>
              </a:rPr>
              <a:t>b</a:t>
            </a:r>
            <a:r>
              <a:rPr lang="en-US" sz="2200" b="0" i="0" dirty="0">
                <a:solidFill>
                  <a:srgbClr val="1B1E29"/>
                </a:solidFill>
                <a:effectLst/>
                <a:latin typeface="+mj-lt"/>
              </a:rPr>
              <a:t>usiness zones</a:t>
            </a:r>
          </a:p>
          <a:p>
            <a:r>
              <a:rPr lang="en-US" sz="2200" dirty="0">
                <a:solidFill>
                  <a:srgbClr val="1B1E29"/>
                </a:solidFill>
                <a:latin typeface="+mj-lt"/>
              </a:rPr>
              <a:t>Eligible with under 1, 000 employees for NAICS codes 311920 and 3121XX</a:t>
            </a:r>
          </a:p>
          <a:p>
            <a:r>
              <a:rPr lang="en-US" sz="2200" b="0" i="0" dirty="0">
                <a:solidFill>
                  <a:srgbClr val="1B1E29"/>
                </a:solidFill>
                <a:effectLst/>
                <a:latin typeface="+mj-lt"/>
              </a:rPr>
              <a:t>Examples: USDA and National Guard food services contracts</a:t>
            </a:r>
            <a:endParaRPr lang="en-US" sz="2200" dirty="0">
              <a:latin typeface="+mj-lt"/>
            </a:endParaRPr>
          </a:p>
        </p:txBody>
      </p:sp>
      <p:pic>
        <p:nvPicPr>
          <p:cNvPr id="6" name="Picture 5">
            <a:extLst>
              <a:ext uri="{FF2B5EF4-FFF2-40B4-BE49-F238E27FC236}">
                <a16:creationId xmlns:a16="http://schemas.microsoft.com/office/drawing/2014/main" id="{73BE4364-A0E4-C1E3-2372-DD774E8AE6CF}"/>
              </a:ext>
            </a:extLst>
          </p:cNvPr>
          <p:cNvPicPr>
            <a:picLocks noChangeAspect="1"/>
          </p:cNvPicPr>
          <p:nvPr/>
        </p:nvPicPr>
        <p:blipFill rotWithShape="1">
          <a:blip r:embed="rId3"/>
          <a:srcRect l="50000" t="13579" b="29386"/>
          <a:stretch/>
        </p:blipFill>
        <p:spPr>
          <a:xfrm>
            <a:off x="362736" y="1918733"/>
            <a:ext cx="7749448" cy="3447087"/>
          </a:xfrm>
          <a:prstGeom prst="rect">
            <a:avLst/>
          </a:prstGeom>
        </p:spPr>
      </p:pic>
      <p:pic>
        <p:nvPicPr>
          <p:cNvPr id="3" name="image5.jpeg" descr="A picture containing mountain, grass, nature, highland">
            <a:extLst>
              <a:ext uri="{FF2B5EF4-FFF2-40B4-BE49-F238E27FC236}">
                <a16:creationId xmlns:a16="http://schemas.microsoft.com/office/drawing/2014/main" id="{AB1E53CE-743F-4D4F-3534-38A7DAEC30C5}"/>
              </a:ext>
            </a:extLst>
          </p:cNvPr>
          <p:cNvPicPr>
            <a:picLocks noChangeAspect="1"/>
          </p:cNvPicPr>
          <p:nvPr/>
        </p:nvPicPr>
        <p:blipFill>
          <a:blip r:embed="rId4"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6069983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D73FAE-259A-BE37-7525-39EC5010DFB2}"/>
              </a:ext>
            </a:extLst>
          </p:cNvPr>
          <p:cNvSpPr>
            <a:spLocks noGrp="1"/>
          </p:cNvSpPr>
          <p:nvPr>
            <p:ph type="title"/>
          </p:nvPr>
        </p:nvSpPr>
        <p:spPr>
          <a:xfrm>
            <a:off x="2231136" y="224700"/>
            <a:ext cx="7729728" cy="1188720"/>
          </a:xfrm>
        </p:spPr>
        <p:txBody>
          <a:bodyPr/>
          <a:lstStyle/>
          <a:p>
            <a:r>
              <a:rPr lang="en-US" dirty="0"/>
              <a:t>Ready to drink market is expanding</a:t>
            </a:r>
          </a:p>
        </p:txBody>
      </p:sp>
      <p:pic>
        <p:nvPicPr>
          <p:cNvPr id="1026" name="Picture 2" descr="Ready-To-Drink (RTD) Beverages Market">
            <a:extLst>
              <a:ext uri="{FF2B5EF4-FFF2-40B4-BE49-F238E27FC236}">
                <a16:creationId xmlns:a16="http://schemas.microsoft.com/office/drawing/2014/main" id="{7C34FDCC-5C0B-75A0-9F87-51C70D96827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9851" y="1811766"/>
            <a:ext cx="7571723" cy="4259095"/>
          </a:xfrm>
          <a:prstGeom prst="rect">
            <a:avLst/>
          </a:prstGeom>
          <a:noFill/>
          <a:extLst>
            <a:ext uri="{909E8E84-426E-40DD-AFC4-6F175D3DCCD1}">
              <a14:hiddenFill xmlns:a14="http://schemas.microsoft.com/office/drawing/2010/main">
                <a:solidFill>
                  <a:srgbClr val="FFFFFF"/>
                </a:solidFill>
              </a14:hiddenFill>
            </a:ext>
          </a:extLst>
        </p:spPr>
      </p:pic>
      <p:sp>
        <p:nvSpPr>
          <p:cNvPr id="5" name="TextBox 4">
            <a:extLst>
              <a:ext uri="{FF2B5EF4-FFF2-40B4-BE49-F238E27FC236}">
                <a16:creationId xmlns:a16="http://schemas.microsoft.com/office/drawing/2014/main" id="{926BE658-7F9C-F656-FE1A-0A8040AD3E46}"/>
              </a:ext>
            </a:extLst>
          </p:cNvPr>
          <p:cNvSpPr txBox="1"/>
          <p:nvPr/>
        </p:nvSpPr>
        <p:spPr>
          <a:xfrm>
            <a:off x="8157184" y="1939332"/>
            <a:ext cx="3607359" cy="3416320"/>
          </a:xfrm>
          <a:prstGeom prst="rect">
            <a:avLst/>
          </a:prstGeom>
          <a:noFill/>
        </p:spPr>
        <p:txBody>
          <a:bodyPr wrap="square" rtlCol="0">
            <a:spAutoFit/>
          </a:bodyPr>
          <a:lstStyle/>
          <a:p>
            <a:r>
              <a:rPr lang="en-US" sz="2400" dirty="0"/>
              <a:t>Customers are similar to those that Starbucks targets:</a:t>
            </a:r>
          </a:p>
          <a:p>
            <a:endParaRPr lang="en-US" sz="2400" dirty="0"/>
          </a:p>
          <a:p>
            <a:pPr marL="742950" lvl="1" indent="-285750">
              <a:buFont typeface="Arial" panose="020B0604020202020204" pitchFamily="34" charset="0"/>
              <a:buChar char="•"/>
            </a:pPr>
            <a:r>
              <a:rPr lang="en-US" sz="2400" dirty="0"/>
              <a:t>“affluent or high-income individuals who make… $90,000+” </a:t>
            </a:r>
          </a:p>
          <a:p>
            <a:pPr marL="742950" lvl="1" indent="-285750">
              <a:buFont typeface="Arial" panose="020B0604020202020204" pitchFamily="34" charset="0"/>
              <a:buChar char="•"/>
            </a:pPr>
            <a:r>
              <a:rPr lang="en-US" sz="2400" dirty="0"/>
              <a:t>“22-60 years old”</a:t>
            </a:r>
          </a:p>
        </p:txBody>
      </p:sp>
      <p:sp>
        <p:nvSpPr>
          <p:cNvPr id="6" name="TextBox 5">
            <a:extLst>
              <a:ext uri="{FF2B5EF4-FFF2-40B4-BE49-F238E27FC236}">
                <a16:creationId xmlns:a16="http://schemas.microsoft.com/office/drawing/2014/main" id="{120EFF3F-232C-62C8-4663-4FF21642A27C}"/>
              </a:ext>
            </a:extLst>
          </p:cNvPr>
          <p:cNvSpPr txBox="1"/>
          <p:nvPr/>
        </p:nvSpPr>
        <p:spPr>
          <a:xfrm>
            <a:off x="8805706" y="5662245"/>
            <a:ext cx="2652765" cy="600164"/>
          </a:xfrm>
          <a:prstGeom prst="rect">
            <a:avLst/>
          </a:prstGeom>
          <a:noFill/>
        </p:spPr>
        <p:txBody>
          <a:bodyPr wrap="square" rtlCol="0">
            <a:spAutoFit/>
          </a:bodyPr>
          <a:lstStyle/>
          <a:p>
            <a:r>
              <a:rPr lang="en-US" sz="1100" i="1" dirty="0"/>
              <a:t>Journal of Business and Social Science </a:t>
            </a:r>
            <a:r>
              <a:rPr lang="en-US" sz="1100" dirty="0"/>
              <a:t>Review Issue: Vol. 2; No.11; November2021 (pp.12-22)</a:t>
            </a:r>
          </a:p>
        </p:txBody>
      </p:sp>
    </p:spTree>
    <p:extLst>
      <p:ext uri="{BB962C8B-B14F-4D97-AF65-F5344CB8AC3E}">
        <p14:creationId xmlns:p14="http://schemas.microsoft.com/office/powerpoint/2010/main" val="3517271526"/>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02752-579E-F530-6A36-E274E4F70541}"/>
              </a:ext>
            </a:extLst>
          </p:cNvPr>
          <p:cNvSpPr>
            <a:spLocks noGrp="1"/>
          </p:cNvSpPr>
          <p:nvPr>
            <p:ph type="title"/>
          </p:nvPr>
        </p:nvSpPr>
        <p:spPr>
          <a:xfrm>
            <a:off x="2231136" y="353505"/>
            <a:ext cx="7729728" cy="1188720"/>
          </a:xfrm>
        </p:spPr>
        <p:txBody>
          <a:bodyPr/>
          <a:lstStyle/>
          <a:p>
            <a:r>
              <a:rPr lang="en-US" dirty="0"/>
              <a:t>Recommendation: So. Boston</a:t>
            </a:r>
          </a:p>
        </p:txBody>
      </p:sp>
      <p:sp>
        <p:nvSpPr>
          <p:cNvPr id="3" name="Content Placeholder 2">
            <a:extLst>
              <a:ext uri="{FF2B5EF4-FFF2-40B4-BE49-F238E27FC236}">
                <a16:creationId xmlns:a16="http://schemas.microsoft.com/office/drawing/2014/main" id="{DE5B1543-59B9-142F-3CEB-37F25529A6BB}"/>
              </a:ext>
            </a:extLst>
          </p:cNvPr>
          <p:cNvSpPr>
            <a:spLocks noGrp="1"/>
          </p:cNvSpPr>
          <p:nvPr>
            <p:ph idx="1"/>
          </p:nvPr>
        </p:nvSpPr>
        <p:spPr>
          <a:xfrm>
            <a:off x="1647463" y="1709674"/>
            <a:ext cx="9928238" cy="4419112"/>
          </a:xfrm>
        </p:spPr>
        <p:txBody>
          <a:bodyPr>
            <a:normAutofit/>
          </a:bodyPr>
          <a:lstStyle/>
          <a:p>
            <a:r>
              <a:rPr lang="en-US" sz="3000" dirty="0"/>
              <a:t>Rent abatement and other incentives significantly reduce startup costs</a:t>
            </a:r>
          </a:p>
          <a:p>
            <a:r>
              <a:rPr lang="en-US" sz="3000" dirty="0"/>
              <a:t>Costs of labor, materials, property taxes, and utilities are lower</a:t>
            </a:r>
          </a:p>
          <a:p>
            <a:r>
              <a:rPr lang="en-US" sz="3000" dirty="0"/>
              <a:t>HUBZone status may yield more contracts earlier </a:t>
            </a:r>
          </a:p>
          <a:p>
            <a:r>
              <a:rPr lang="en-US" sz="3000" dirty="0"/>
              <a:t>Distribution is less costly</a:t>
            </a:r>
          </a:p>
          <a:p>
            <a:r>
              <a:rPr lang="en-US" sz="3000" dirty="0"/>
              <a:t>Newer facility will mitigate risk of maintenance costs inherent in NNN lease</a:t>
            </a:r>
          </a:p>
          <a:p>
            <a:pPr marL="0" indent="0">
              <a:buNone/>
            </a:pPr>
            <a:endParaRPr lang="en-US" sz="3000" dirty="0"/>
          </a:p>
          <a:p>
            <a:endParaRPr lang="en-US" dirty="0"/>
          </a:p>
        </p:txBody>
      </p:sp>
      <p:pic>
        <p:nvPicPr>
          <p:cNvPr id="4" name="image5.jpeg" descr="A picture containing mountain, grass, nature, highland">
            <a:extLst>
              <a:ext uri="{FF2B5EF4-FFF2-40B4-BE49-F238E27FC236}">
                <a16:creationId xmlns:a16="http://schemas.microsoft.com/office/drawing/2014/main" id="{7114C3EB-CD2B-112D-E41D-5EB071A466BF}"/>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3158438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02752-579E-F530-6A36-E274E4F70541}"/>
              </a:ext>
            </a:extLst>
          </p:cNvPr>
          <p:cNvSpPr>
            <a:spLocks noGrp="1"/>
          </p:cNvSpPr>
          <p:nvPr>
            <p:ph type="title"/>
          </p:nvPr>
        </p:nvSpPr>
        <p:spPr>
          <a:xfrm>
            <a:off x="2231136" y="353505"/>
            <a:ext cx="7729728" cy="1188720"/>
          </a:xfrm>
        </p:spPr>
        <p:txBody>
          <a:bodyPr/>
          <a:lstStyle/>
          <a:p>
            <a:r>
              <a:rPr lang="en-US" dirty="0"/>
              <a:t>Recommendation: So. Boston</a:t>
            </a:r>
          </a:p>
        </p:txBody>
      </p:sp>
      <p:sp>
        <p:nvSpPr>
          <p:cNvPr id="3" name="Content Placeholder 2">
            <a:extLst>
              <a:ext uri="{FF2B5EF4-FFF2-40B4-BE49-F238E27FC236}">
                <a16:creationId xmlns:a16="http://schemas.microsoft.com/office/drawing/2014/main" id="{DE5B1543-59B9-142F-3CEB-37F25529A6BB}"/>
              </a:ext>
            </a:extLst>
          </p:cNvPr>
          <p:cNvSpPr>
            <a:spLocks noGrp="1"/>
          </p:cNvSpPr>
          <p:nvPr>
            <p:ph idx="1"/>
          </p:nvPr>
        </p:nvSpPr>
        <p:spPr>
          <a:xfrm>
            <a:off x="1131881" y="1850350"/>
            <a:ext cx="9928238" cy="3575759"/>
          </a:xfrm>
        </p:spPr>
        <p:txBody>
          <a:bodyPr>
            <a:normAutofit/>
          </a:bodyPr>
          <a:lstStyle/>
          <a:p>
            <a:r>
              <a:rPr lang="en-US" sz="3000" dirty="0"/>
              <a:t>Population of 56, 059 lives within 20 miles</a:t>
            </a:r>
          </a:p>
          <a:p>
            <a:r>
              <a:rPr lang="en-US" sz="3000" dirty="0"/>
              <a:t>Manufacturing cadre exists (top 4 career categories)</a:t>
            </a:r>
          </a:p>
          <a:p>
            <a:r>
              <a:rPr lang="en-US" sz="3000" dirty="0"/>
              <a:t>Ample support from local EDAs will promote growth</a:t>
            </a:r>
          </a:p>
          <a:p>
            <a:r>
              <a:rPr lang="en-US" sz="3000" dirty="0"/>
              <a:t>Smaller cities are increasing in population since the pandemic </a:t>
            </a:r>
          </a:p>
          <a:p>
            <a:pPr marL="0" indent="0">
              <a:buNone/>
            </a:pPr>
            <a:r>
              <a:rPr lang="en-US" sz="3000" dirty="0"/>
              <a:t>    (Raleigh-Durham #4 in 2022)</a:t>
            </a:r>
          </a:p>
          <a:p>
            <a:r>
              <a:rPr lang="en-US" sz="3000" dirty="0"/>
              <a:t>Net profit is greater</a:t>
            </a:r>
          </a:p>
        </p:txBody>
      </p:sp>
      <p:pic>
        <p:nvPicPr>
          <p:cNvPr id="4" name="image5.jpeg" descr="A picture containing mountain, grass, nature, highland">
            <a:extLst>
              <a:ext uri="{FF2B5EF4-FFF2-40B4-BE49-F238E27FC236}">
                <a16:creationId xmlns:a16="http://schemas.microsoft.com/office/drawing/2014/main" id="{7114C3EB-CD2B-112D-E41D-5EB071A466BF}"/>
              </a:ext>
            </a:extLst>
          </p:cNvPr>
          <p:cNvPicPr>
            <a:picLocks noChangeAspect="1"/>
          </p:cNvPicPr>
          <p:nvPr/>
        </p:nvPicPr>
        <p:blipFill>
          <a:blip r:embed="rId3"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6914937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7D6D86-39BA-14AE-623F-6C94E01D10D3}"/>
              </a:ext>
            </a:extLst>
          </p:cNvPr>
          <p:cNvSpPr>
            <a:spLocks noGrp="1"/>
          </p:cNvSpPr>
          <p:nvPr>
            <p:ph type="title"/>
          </p:nvPr>
        </p:nvSpPr>
        <p:spPr/>
        <p:txBody>
          <a:bodyPr/>
          <a:lstStyle/>
          <a:p>
            <a:r>
              <a:rPr lang="en-US" dirty="0"/>
              <a:t>Client Needs and Priorities</a:t>
            </a:r>
          </a:p>
        </p:txBody>
      </p:sp>
      <p:sp>
        <p:nvSpPr>
          <p:cNvPr id="3" name="Content Placeholder 2">
            <a:extLst>
              <a:ext uri="{FF2B5EF4-FFF2-40B4-BE49-F238E27FC236}">
                <a16:creationId xmlns:a16="http://schemas.microsoft.com/office/drawing/2014/main" id="{1FBF2828-DF28-0159-A47B-5CD62CCD2310}"/>
              </a:ext>
            </a:extLst>
          </p:cNvPr>
          <p:cNvSpPr>
            <a:spLocks noGrp="1"/>
          </p:cNvSpPr>
          <p:nvPr>
            <p:ph idx="1"/>
          </p:nvPr>
        </p:nvSpPr>
        <p:spPr>
          <a:xfrm>
            <a:off x="1567542" y="2548133"/>
            <a:ext cx="9355015" cy="3601459"/>
          </a:xfrm>
        </p:spPr>
        <p:txBody>
          <a:bodyPr>
            <a:normAutofit/>
          </a:bodyPr>
          <a:lstStyle/>
          <a:p>
            <a:r>
              <a:rPr lang="en-US" sz="3000" dirty="0"/>
              <a:t>50,000 - 60,000 sq ft for manufacturing and warehousing in South Atlantic (Virginia)</a:t>
            </a:r>
          </a:p>
          <a:p>
            <a:r>
              <a:rPr lang="en-US" sz="3000" dirty="0"/>
              <a:t>Minimize upfront startup costs, then operating costs</a:t>
            </a:r>
          </a:p>
          <a:p>
            <a:r>
              <a:rPr lang="en-US" sz="3000" dirty="0"/>
              <a:t>Gain access to population centers containing corporate clients serving customers with disposable income</a:t>
            </a:r>
          </a:p>
          <a:p>
            <a:r>
              <a:rPr lang="en-US" sz="3000" dirty="0"/>
              <a:t>Have optimal logistics and transportation options</a:t>
            </a:r>
          </a:p>
          <a:p>
            <a:endParaRPr lang="en-US" dirty="0"/>
          </a:p>
          <a:p>
            <a:endParaRPr lang="en-US" dirty="0"/>
          </a:p>
        </p:txBody>
      </p:sp>
    </p:spTree>
    <p:extLst>
      <p:ext uri="{BB962C8B-B14F-4D97-AF65-F5344CB8AC3E}">
        <p14:creationId xmlns:p14="http://schemas.microsoft.com/office/powerpoint/2010/main" val="6933993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E32AB0-67DC-3AB8-01D6-B81F963BF658}"/>
              </a:ext>
            </a:extLst>
          </p:cNvPr>
          <p:cNvSpPr>
            <a:spLocks noGrp="1"/>
          </p:cNvSpPr>
          <p:nvPr>
            <p:ph type="title"/>
          </p:nvPr>
        </p:nvSpPr>
        <p:spPr>
          <a:xfrm>
            <a:off x="2502442" y="492420"/>
            <a:ext cx="7729728" cy="1188720"/>
          </a:xfrm>
        </p:spPr>
        <p:txBody>
          <a:bodyPr/>
          <a:lstStyle/>
          <a:p>
            <a:r>
              <a:rPr lang="en-US" dirty="0"/>
              <a:t>factors not discussed</a:t>
            </a:r>
          </a:p>
        </p:txBody>
      </p:sp>
      <p:graphicFrame>
        <p:nvGraphicFramePr>
          <p:cNvPr id="5" name="Table 5">
            <a:extLst>
              <a:ext uri="{FF2B5EF4-FFF2-40B4-BE49-F238E27FC236}">
                <a16:creationId xmlns:a16="http://schemas.microsoft.com/office/drawing/2014/main" id="{6DC90240-CC48-9831-BB86-C0FF0B13D64C}"/>
              </a:ext>
            </a:extLst>
          </p:cNvPr>
          <p:cNvGraphicFramePr>
            <a:graphicFrameLocks noGrp="1"/>
          </p:cNvGraphicFramePr>
          <p:nvPr>
            <p:ph idx="1"/>
            <p:extLst>
              <p:ext uri="{D42A27DB-BD31-4B8C-83A1-F6EECF244321}">
                <p14:modId xmlns:p14="http://schemas.microsoft.com/office/powerpoint/2010/main" val="1103108484"/>
              </p:ext>
            </p:extLst>
          </p:nvPr>
        </p:nvGraphicFramePr>
        <p:xfrm>
          <a:off x="966316" y="1916638"/>
          <a:ext cx="10559143" cy="4318000"/>
        </p:xfrm>
        <a:graphic>
          <a:graphicData uri="http://schemas.openxmlformats.org/drawingml/2006/table">
            <a:tbl>
              <a:tblPr firstRow="1" bandRow="1">
                <a:tableStyleId>{5C22544A-7EE6-4342-B048-85BDC9FD1C3A}</a:tableStyleId>
              </a:tblPr>
              <a:tblGrid>
                <a:gridCol w="2520462">
                  <a:extLst>
                    <a:ext uri="{9D8B030D-6E8A-4147-A177-3AD203B41FA5}">
                      <a16:colId xmlns:a16="http://schemas.microsoft.com/office/drawing/2014/main" val="4150090416"/>
                    </a:ext>
                  </a:extLst>
                </a:gridCol>
                <a:gridCol w="4300694">
                  <a:extLst>
                    <a:ext uri="{9D8B030D-6E8A-4147-A177-3AD203B41FA5}">
                      <a16:colId xmlns:a16="http://schemas.microsoft.com/office/drawing/2014/main" val="3104740138"/>
                    </a:ext>
                  </a:extLst>
                </a:gridCol>
                <a:gridCol w="3737987">
                  <a:extLst>
                    <a:ext uri="{9D8B030D-6E8A-4147-A177-3AD203B41FA5}">
                      <a16:colId xmlns:a16="http://schemas.microsoft.com/office/drawing/2014/main" val="684072840"/>
                    </a:ext>
                  </a:extLst>
                </a:gridCol>
              </a:tblGrid>
              <a:tr h="370840">
                <a:tc>
                  <a:txBody>
                    <a:bodyPr/>
                    <a:lstStyle/>
                    <a:p>
                      <a:pPr algn="ctr"/>
                      <a:r>
                        <a:rPr lang="en-US" dirty="0"/>
                        <a:t>Variable type</a:t>
                      </a:r>
                    </a:p>
                  </a:txBody>
                  <a:tcPr anchor="ctr"/>
                </a:tc>
                <a:tc>
                  <a:txBody>
                    <a:bodyPr/>
                    <a:lstStyle/>
                    <a:p>
                      <a:pPr algn="ctr"/>
                      <a:r>
                        <a:rPr lang="en-US" dirty="0"/>
                        <a:t>Why left out</a:t>
                      </a:r>
                    </a:p>
                  </a:txBody>
                  <a:tcPr anchor="ctr"/>
                </a:tc>
                <a:tc>
                  <a:txBody>
                    <a:bodyPr/>
                    <a:lstStyle/>
                    <a:p>
                      <a:pPr algn="ctr"/>
                      <a:r>
                        <a:rPr lang="en-US" dirty="0"/>
                        <a:t>Impact</a:t>
                      </a:r>
                    </a:p>
                  </a:txBody>
                  <a:tcPr anchor="ctr"/>
                </a:tc>
                <a:extLst>
                  <a:ext uri="{0D108BD9-81ED-4DB2-BD59-A6C34878D82A}">
                    <a16:rowId xmlns:a16="http://schemas.microsoft.com/office/drawing/2014/main" val="4234622188"/>
                  </a:ext>
                </a:extLst>
              </a:tr>
              <a:tr h="370840">
                <a:tc>
                  <a:txBody>
                    <a:bodyPr/>
                    <a:lstStyle/>
                    <a:p>
                      <a:pPr algn="l"/>
                      <a:r>
                        <a:rPr lang="en-US" dirty="0"/>
                        <a:t>Depreciation</a:t>
                      </a:r>
                    </a:p>
                  </a:txBody>
                  <a:tcPr anchor="ctr"/>
                </a:tc>
                <a:tc>
                  <a:txBody>
                    <a:bodyPr/>
                    <a:lstStyle/>
                    <a:p>
                      <a:pPr algn="l"/>
                      <a:r>
                        <a:rPr lang="en-US" dirty="0"/>
                        <a:t>Schedules differ based on equipment type</a:t>
                      </a:r>
                    </a:p>
                  </a:txBody>
                  <a:tcPr anchor="ctr"/>
                </a:tc>
                <a:tc>
                  <a:txBody>
                    <a:bodyPr/>
                    <a:lstStyle/>
                    <a:p>
                      <a:pPr algn="l"/>
                      <a:r>
                        <a:rPr lang="en-US" dirty="0"/>
                        <a:t>Change profit margins minimally</a:t>
                      </a:r>
                    </a:p>
                  </a:txBody>
                  <a:tcPr anchor="ctr"/>
                </a:tc>
                <a:extLst>
                  <a:ext uri="{0D108BD9-81ED-4DB2-BD59-A6C34878D82A}">
                    <a16:rowId xmlns:a16="http://schemas.microsoft.com/office/drawing/2014/main" val="3765215187"/>
                  </a:ext>
                </a:extLst>
              </a:tr>
              <a:tr h="370840">
                <a:tc>
                  <a:txBody>
                    <a:bodyPr/>
                    <a:lstStyle/>
                    <a:p>
                      <a:pPr algn="l"/>
                      <a:r>
                        <a:rPr lang="en-US" dirty="0"/>
                        <a:t>Some fees (withholding tax, utility and consumption taxes, etc.)</a:t>
                      </a:r>
                    </a:p>
                  </a:txBody>
                  <a:tcPr anchor="ctr"/>
                </a:tc>
                <a:tc>
                  <a:txBody>
                    <a:bodyPr/>
                    <a:lstStyle/>
                    <a:p>
                      <a:pPr algn="l"/>
                      <a:r>
                        <a:rPr lang="en-US" dirty="0"/>
                        <a:t>Would affect sites equally</a:t>
                      </a:r>
                    </a:p>
                  </a:txBody>
                  <a:tcPr anchor="ctr"/>
                </a:tc>
                <a:tc>
                  <a:txBody>
                    <a:bodyPr/>
                    <a:lstStyle/>
                    <a:p>
                      <a:pPr algn="l"/>
                      <a:r>
                        <a:rPr lang="en-US" dirty="0"/>
                        <a:t>Diminish profit margins marginally</a:t>
                      </a:r>
                    </a:p>
                  </a:txBody>
                  <a:tcPr anchor="ctr"/>
                </a:tc>
                <a:extLst>
                  <a:ext uri="{0D108BD9-81ED-4DB2-BD59-A6C34878D82A}">
                    <a16:rowId xmlns:a16="http://schemas.microsoft.com/office/drawing/2014/main" val="305869513"/>
                  </a:ext>
                </a:extLst>
              </a:tr>
              <a:tr h="370840">
                <a:tc>
                  <a:txBody>
                    <a:bodyPr/>
                    <a:lstStyle/>
                    <a:p>
                      <a:pPr algn="l"/>
                      <a:r>
                        <a:rPr lang="en-US" dirty="0"/>
                        <a:t>Inflation</a:t>
                      </a:r>
                    </a:p>
                  </a:txBody>
                  <a:tcPr anchor="ctr"/>
                </a:tc>
                <a:tc>
                  <a:txBody>
                    <a:bodyPr/>
                    <a:lstStyle/>
                    <a:p>
                      <a:pPr algn="l"/>
                      <a:r>
                        <a:rPr lang="en-US" dirty="0"/>
                        <a:t>Would affect sites similarly</a:t>
                      </a:r>
                    </a:p>
                  </a:txBody>
                  <a:tcPr anchor="ctr"/>
                </a:tc>
                <a:tc>
                  <a:txBody>
                    <a:bodyPr/>
                    <a:lstStyle/>
                    <a:p>
                      <a:pPr algn="l"/>
                      <a:r>
                        <a:rPr lang="en-US" dirty="0"/>
                        <a:t>Diminish profit margins marginally</a:t>
                      </a:r>
                    </a:p>
                  </a:txBody>
                  <a:tcPr anchor="ctr"/>
                </a:tc>
                <a:extLst>
                  <a:ext uri="{0D108BD9-81ED-4DB2-BD59-A6C34878D82A}">
                    <a16:rowId xmlns:a16="http://schemas.microsoft.com/office/drawing/2014/main" val="3687662926"/>
                  </a:ext>
                </a:extLst>
              </a:tr>
              <a:tr h="370840">
                <a:tc>
                  <a:txBody>
                    <a:bodyPr/>
                    <a:lstStyle/>
                    <a:p>
                      <a:pPr algn="l"/>
                      <a:r>
                        <a:rPr lang="en-US" dirty="0"/>
                        <a:t>Net operating loss</a:t>
                      </a:r>
                    </a:p>
                  </a:txBody>
                  <a:tcPr anchor="ctr"/>
                </a:tc>
                <a:tc>
                  <a:txBody>
                    <a:bodyPr/>
                    <a:lstStyle/>
                    <a:p>
                      <a:pPr algn="l"/>
                      <a:r>
                        <a:rPr lang="en-US" dirty="0"/>
                        <a:t>Not sure how to calculate</a:t>
                      </a:r>
                    </a:p>
                  </a:txBody>
                  <a:tcPr anchor="ctr"/>
                </a:tc>
                <a:tc>
                  <a:txBody>
                    <a:bodyPr/>
                    <a:lstStyle/>
                    <a:p>
                      <a:pPr algn="l"/>
                      <a:r>
                        <a:rPr lang="en-US" dirty="0"/>
                        <a:t>Will shift losses from early years more equitably over 5 year span</a:t>
                      </a:r>
                    </a:p>
                  </a:txBody>
                  <a:tcPr anchor="ctr"/>
                </a:tc>
                <a:extLst>
                  <a:ext uri="{0D108BD9-81ED-4DB2-BD59-A6C34878D82A}">
                    <a16:rowId xmlns:a16="http://schemas.microsoft.com/office/drawing/2014/main" val="325824336"/>
                  </a:ext>
                </a:extLst>
              </a:tr>
              <a:tr h="370840">
                <a:tc>
                  <a:txBody>
                    <a:bodyPr/>
                    <a:lstStyle/>
                    <a:p>
                      <a:pPr algn="l"/>
                      <a:r>
                        <a:rPr lang="en-US" dirty="0"/>
                        <a:t>Sales tax</a:t>
                      </a:r>
                    </a:p>
                  </a:txBody>
                  <a:tcPr anchor="ctr"/>
                </a:tc>
                <a:tc>
                  <a:txBody>
                    <a:bodyPr/>
                    <a:lstStyle/>
                    <a:p>
                      <a:pPr algn="l"/>
                      <a:r>
                        <a:rPr lang="en-US" dirty="0"/>
                        <a:t>Assumed it was included in personal property investment parameters</a:t>
                      </a:r>
                    </a:p>
                  </a:txBody>
                  <a:tcPr anchor="ctr"/>
                </a:tc>
                <a:tc>
                  <a:txBody>
                    <a:bodyPr/>
                    <a:lstStyle/>
                    <a:p>
                      <a:pPr algn="l"/>
                      <a:r>
                        <a:rPr lang="en-US" dirty="0"/>
                        <a:t>Halifax: 6.3%, Frederick 5.3%; advantage: Halifax</a:t>
                      </a:r>
                    </a:p>
                  </a:txBody>
                  <a:tcPr anchor="ctr"/>
                </a:tc>
                <a:extLst>
                  <a:ext uri="{0D108BD9-81ED-4DB2-BD59-A6C34878D82A}">
                    <a16:rowId xmlns:a16="http://schemas.microsoft.com/office/drawing/2014/main" val="1214907814"/>
                  </a:ext>
                </a:extLst>
              </a:tr>
              <a:tr h="370840">
                <a:tc>
                  <a:txBody>
                    <a:bodyPr/>
                    <a:lstStyle/>
                    <a:p>
                      <a:pPr algn="l"/>
                      <a:r>
                        <a:rPr lang="en-US" dirty="0"/>
                        <a:t>Inventory tax</a:t>
                      </a:r>
                    </a:p>
                  </a:txBody>
                  <a:tcPr anchor="ctr"/>
                </a:tc>
                <a:tc>
                  <a:txBody>
                    <a:bodyPr/>
                    <a:lstStyle/>
                    <a:p>
                      <a:pPr algn="l"/>
                      <a:r>
                        <a:rPr lang="en-US" dirty="0"/>
                        <a:t>Will charge customers tolling fees</a:t>
                      </a:r>
                    </a:p>
                  </a:txBody>
                  <a:tcPr anchor="ctr"/>
                </a:tc>
                <a:tc>
                  <a:txBody>
                    <a:bodyPr/>
                    <a:lstStyle/>
                    <a:p>
                      <a:pPr algn="l"/>
                      <a:r>
                        <a:rPr lang="en-US" dirty="0"/>
                        <a:t>None</a:t>
                      </a:r>
                    </a:p>
                  </a:txBody>
                  <a:tcPr anchor="ctr"/>
                </a:tc>
                <a:extLst>
                  <a:ext uri="{0D108BD9-81ED-4DB2-BD59-A6C34878D82A}">
                    <a16:rowId xmlns:a16="http://schemas.microsoft.com/office/drawing/2014/main" val="1550593630"/>
                  </a:ext>
                </a:extLst>
              </a:tr>
              <a:tr h="370840">
                <a:tc>
                  <a:txBody>
                    <a:bodyPr/>
                    <a:lstStyle/>
                    <a:p>
                      <a:pPr algn="l"/>
                      <a:r>
                        <a:rPr lang="en-US" dirty="0"/>
                        <a:t>Shareholder income tax</a:t>
                      </a:r>
                    </a:p>
                  </a:txBody>
                  <a:tcPr anchor="ctr"/>
                </a:tc>
                <a:tc>
                  <a:txBody>
                    <a:bodyPr/>
                    <a:lstStyle/>
                    <a:p>
                      <a:pPr algn="l"/>
                      <a:r>
                        <a:rPr lang="en-US" dirty="0"/>
                        <a:t>Doesn’t impact client’s bottom line in a C corporation</a:t>
                      </a:r>
                    </a:p>
                  </a:txBody>
                  <a:tcPr anchor="ctr"/>
                </a:tc>
                <a:tc>
                  <a:txBody>
                    <a:bodyPr/>
                    <a:lstStyle/>
                    <a:p>
                      <a:pPr algn="l"/>
                      <a:r>
                        <a:rPr lang="en-US" dirty="0"/>
                        <a:t>None</a:t>
                      </a:r>
                    </a:p>
                  </a:txBody>
                  <a:tcPr anchor="ctr"/>
                </a:tc>
                <a:extLst>
                  <a:ext uri="{0D108BD9-81ED-4DB2-BD59-A6C34878D82A}">
                    <a16:rowId xmlns:a16="http://schemas.microsoft.com/office/drawing/2014/main" val="1659765689"/>
                  </a:ext>
                </a:extLst>
              </a:tr>
            </a:tbl>
          </a:graphicData>
        </a:graphic>
      </p:graphicFrame>
    </p:spTree>
    <p:extLst>
      <p:ext uri="{BB962C8B-B14F-4D97-AF65-F5344CB8AC3E}">
        <p14:creationId xmlns:p14="http://schemas.microsoft.com/office/powerpoint/2010/main" val="83985974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474FC6-4948-ACE1-4F60-B27A617DC9A7}"/>
              </a:ext>
            </a:extLst>
          </p:cNvPr>
          <p:cNvSpPr>
            <a:spLocks noGrp="1"/>
          </p:cNvSpPr>
          <p:nvPr>
            <p:ph type="title"/>
          </p:nvPr>
        </p:nvSpPr>
        <p:spPr>
          <a:xfrm>
            <a:off x="2231136" y="2834640"/>
            <a:ext cx="7729728" cy="1188720"/>
          </a:xfrm>
        </p:spPr>
        <p:txBody>
          <a:bodyPr/>
          <a:lstStyle/>
          <a:p>
            <a:r>
              <a:rPr lang="en-US" dirty="0"/>
              <a:t>Thank you!</a:t>
            </a:r>
          </a:p>
        </p:txBody>
      </p:sp>
    </p:spTree>
    <p:extLst>
      <p:ext uri="{BB962C8B-B14F-4D97-AF65-F5344CB8AC3E}">
        <p14:creationId xmlns:p14="http://schemas.microsoft.com/office/powerpoint/2010/main" val="13185696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78D17-2789-10A7-E971-726F43A7D952}"/>
              </a:ext>
            </a:extLst>
          </p:cNvPr>
          <p:cNvSpPr>
            <a:spLocks noGrp="1"/>
          </p:cNvSpPr>
          <p:nvPr>
            <p:ph type="title"/>
          </p:nvPr>
        </p:nvSpPr>
        <p:spPr/>
        <p:txBody>
          <a:bodyPr/>
          <a:lstStyle/>
          <a:p>
            <a:r>
              <a:rPr lang="en-US" dirty="0"/>
              <a:t>Site: South Boston, Virginia</a:t>
            </a:r>
          </a:p>
        </p:txBody>
      </p:sp>
      <p:sp>
        <p:nvSpPr>
          <p:cNvPr id="3" name="Content Placeholder 2">
            <a:extLst>
              <a:ext uri="{FF2B5EF4-FFF2-40B4-BE49-F238E27FC236}">
                <a16:creationId xmlns:a16="http://schemas.microsoft.com/office/drawing/2014/main" id="{E9D8216D-D94D-653F-A80C-F48514288B77}"/>
              </a:ext>
            </a:extLst>
          </p:cNvPr>
          <p:cNvSpPr>
            <a:spLocks noGrp="1"/>
          </p:cNvSpPr>
          <p:nvPr>
            <p:ph idx="1"/>
          </p:nvPr>
        </p:nvSpPr>
        <p:spPr>
          <a:xfrm>
            <a:off x="7559749" y="2539608"/>
            <a:ext cx="3476845" cy="3571370"/>
          </a:xfrm>
        </p:spPr>
        <p:txBody>
          <a:bodyPr>
            <a:normAutofit fontScale="92500" lnSpcReduction="10000"/>
          </a:bodyPr>
          <a:lstStyle/>
          <a:p>
            <a:r>
              <a:rPr lang="en-US" sz="2400" dirty="0"/>
              <a:t>50,000 ft</a:t>
            </a:r>
            <a:r>
              <a:rPr lang="en-US" sz="2400" baseline="30000" dirty="0"/>
              <a:t>2 </a:t>
            </a:r>
            <a:r>
              <a:rPr lang="en-US" sz="2400" dirty="0"/>
              <a:t>(expandable)</a:t>
            </a:r>
            <a:r>
              <a:rPr lang="en-US" sz="2400" baseline="30000" dirty="0"/>
              <a:t>   </a:t>
            </a:r>
          </a:p>
          <a:p>
            <a:r>
              <a:rPr lang="en-US" sz="2400" dirty="0"/>
              <a:t>Built in 2020</a:t>
            </a:r>
          </a:p>
          <a:p>
            <a:r>
              <a:rPr lang="en-US" sz="2400" dirty="0"/>
              <a:t>Needs $2.5M in building  improvements</a:t>
            </a:r>
          </a:p>
          <a:p>
            <a:r>
              <a:rPr lang="en-US" sz="2400" dirty="0"/>
              <a:t>Needs $600K in site improvements</a:t>
            </a:r>
          </a:p>
          <a:p>
            <a:r>
              <a:rPr lang="en-US" sz="2400" dirty="0"/>
              <a:t>Lease: $4/ft</a:t>
            </a:r>
            <a:r>
              <a:rPr lang="en-US" sz="2400" baseline="30000" dirty="0"/>
              <a:t>2</a:t>
            </a:r>
            <a:endParaRPr lang="en-US" sz="2400" dirty="0"/>
          </a:p>
          <a:p>
            <a:r>
              <a:rPr lang="en-US" sz="2400" dirty="0"/>
              <a:t>Zoning: M2, Enterprise, Opportunity and HUB</a:t>
            </a:r>
          </a:p>
          <a:p>
            <a:endParaRPr lang="en-US" dirty="0"/>
          </a:p>
        </p:txBody>
      </p:sp>
      <p:pic>
        <p:nvPicPr>
          <p:cNvPr id="4" name="image5.jpeg" descr="A picture containing mountain, grass, nature, highland&#10;&#10;Description automatically generated">
            <a:extLst>
              <a:ext uri="{FF2B5EF4-FFF2-40B4-BE49-F238E27FC236}">
                <a16:creationId xmlns:a16="http://schemas.microsoft.com/office/drawing/2014/main" id="{A901F822-43D4-94D3-2FA0-3B1EA7ECDB3A}"/>
              </a:ext>
            </a:extLst>
          </p:cNvPr>
          <p:cNvPicPr>
            <a:picLocks noChangeAspect="1"/>
          </p:cNvPicPr>
          <p:nvPr/>
        </p:nvPicPr>
        <p:blipFill>
          <a:blip r:embed="rId2" cstate="print"/>
          <a:stretch>
            <a:fillRect/>
          </a:stretch>
        </p:blipFill>
        <p:spPr>
          <a:xfrm>
            <a:off x="861695" y="2555748"/>
            <a:ext cx="5934710" cy="3337560"/>
          </a:xfrm>
          <a:prstGeom prst="rect">
            <a:avLst/>
          </a:prstGeom>
        </p:spPr>
      </p:pic>
      <p:sp>
        <p:nvSpPr>
          <p:cNvPr id="5" name="TextBox 4">
            <a:extLst>
              <a:ext uri="{FF2B5EF4-FFF2-40B4-BE49-F238E27FC236}">
                <a16:creationId xmlns:a16="http://schemas.microsoft.com/office/drawing/2014/main" id="{25DDB556-2EF1-5F19-84BD-58CC34DDA337}"/>
              </a:ext>
            </a:extLst>
          </p:cNvPr>
          <p:cNvSpPr txBox="1"/>
          <p:nvPr/>
        </p:nvSpPr>
        <p:spPr>
          <a:xfrm>
            <a:off x="1752600" y="6110978"/>
            <a:ext cx="4448175" cy="369332"/>
          </a:xfrm>
          <a:prstGeom prst="rect">
            <a:avLst/>
          </a:prstGeom>
          <a:noFill/>
        </p:spPr>
        <p:txBody>
          <a:bodyPr wrap="square" rtlCol="0">
            <a:spAutoFit/>
          </a:bodyPr>
          <a:lstStyle/>
          <a:p>
            <a:pPr algn="ctr"/>
            <a:r>
              <a:rPr lang="en-US" dirty="0"/>
              <a:t>1030 </a:t>
            </a:r>
            <a:r>
              <a:rPr lang="en-US" dirty="0" err="1"/>
              <a:t>Confroy</a:t>
            </a:r>
            <a:r>
              <a:rPr lang="en-US" dirty="0"/>
              <a:t> Drive, Halifax County</a:t>
            </a:r>
          </a:p>
        </p:txBody>
      </p:sp>
    </p:spTree>
    <p:extLst>
      <p:ext uri="{BB962C8B-B14F-4D97-AF65-F5344CB8AC3E}">
        <p14:creationId xmlns:p14="http://schemas.microsoft.com/office/powerpoint/2010/main" val="129201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78D17-2789-10A7-E971-726F43A7D952}"/>
              </a:ext>
            </a:extLst>
          </p:cNvPr>
          <p:cNvSpPr>
            <a:spLocks noGrp="1"/>
          </p:cNvSpPr>
          <p:nvPr>
            <p:ph type="title"/>
          </p:nvPr>
        </p:nvSpPr>
        <p:spPr/>
        <p:txBody>
          <a:bodyPr/>
          <a:lstStyle/>
          <a:p>
            <a:r>
              <a:rPr lang="en-US" dirty="0"/>
              <a:t>Site: Winchester, Virginia</a:t>
            </a:r>
          </a:p>
        </p:txBody>
      </p:sp>
      <p:sp>
        <p:nvSpPr>
          <p:cNvPr id="3" name="Content Placeholder 2">
            <a:extLst>
              <a:ext uri="{FF2B5EF4-FFF2-40B4-BE49-F238E27FC236}">
                <a16:creationId xmlns:a16="http://schemas.microsoft.com/office/drawing/2014/main" id="{E9D8216D-D94D-653F-A80C-F48514288B77}"/>
              </a:ext>
            </a:extLst>
          </p:cNvPr>
          <p:cNvSpPr>
            <a:spLocks noGrp="1"/>
          </p:cNvSpPr>
          <p:nvPr>
            <p:ph idx="1"/>
          </p:nvPr>
        </p:nvSpPr>
        <p:spPr>
          <a:xfrm>
            <a:off x="8032897" y="2420374"/>
            <a:ext cx="3429001" cy="3789040"/>
          </a:xfrm>
        </p:spPr>
        <p:txBody>
          <a:bodyPr>
            <a:normAutofit lnSpcReduction="10000"/>
          </a:bodyPr>
          <a:lstStyle/>
          <a:p>
            <a:r>
              <a:rPr lang="en-US" sz="2400" dirty="0"/>
              <a:t>55,208 ft</a:t>
            </a:r>
            <a:r>
              <a:rPr lang="en-US" sz="2400" baseline="30000" dirty="0"/>
              <a:t>2 </a:t>
            </a:r>
            <a:r>
              <a:rPr lang="en-US" sz="2400" dirty="0"/>
              <a:t>(expandable)</a:t>
            </a:r>
          </a:p>
          <a:p>
            <a:r>
              <a:rPr lang="en-US" sz="2400" dirty="0"/>
              <a:t>Built in 2008</a:t>
            </a:r>
          </a:p>
          <a:p>
            <a:r>
              <a:rPr lang="en-US" sz="2400" dirty="0"/>
              <a:t>Needs $2M in building  improvements</a:t>
            </a:r>
          </a:p>
          <a:p>
            <a:r>
              <a:rPr lang="en-US" sz="2400" dirty="0"/>
              <a:t>Needs $300K in site improvements</a:t>
            </a:r>
          </a:p>
          <a:p>
            <a:r>
              <a:rPr lang="en-US" sz="2400" dirty="0"/>
              <a:t>Lease: $4.75/ft</a:t>
            </a:r>
            <a:r>
              <a:rPr lang="en-US" sz="2400" baseline="30000" dirty="0"/>
              <a:t>2</a:t>
            </a:r>
            <a:endParaRPr lang="en-US" sz="2400" dirty="0"/>
          </a:p>
          <a:p>
            <a:r>
              <a:rPr lang="en-US" sz="2400" dirty="0"/>
              <a:t>Zoning: M</a:t>
            </a:r>
            <a:r>
              <a:rPr lang="en-US" sz="2400" b="1" dirty="0">
                <a:latin typeface="Times New Roman" panose="02020603050405020304" pitchFamily="18" charset="0"/>
                <a:cs typeface="Times New Roman" panose="02020603050405020304" pitchFamily="18" charset="0"/>
              </a:rPr>
              <a:t>1</a:t>
            </a:r>
            <a:r>
              <a:rPr lang="en-US" sz="2400" dirty="0"/>
              <a:t>, no incentive zones</a:t>
            </a:r>
          </a:p>
          <a:p>
            <a:endParaRPr lang="en-US" dirty="0"/>
          </a:p>
        </p:txBody>
      </p:sp>
      <p:sp>
        <p:nvSpPr>
          <p:cNvPr id="5" name="TextBox 4">
            <a:extLst>
              <a:ext uri="{FF2B5EF4-FFF2-40B4-BE49-F238E27FC236}">
                <a16:creationId xmlns:a16="http://schemas.microsoft.com/office/drawing/2014/main" id="{25DDB556-2EF1-5F19-84BD-58CC34DDA337}"/>
              </a:ext>
            </a:extLst>
          </p:cNvPr>
          <p:cNvSpPr txBox="1"/>
          <p:nvPr/>
        </p:nvSpPr>
        <p:spPr>
          <a:xfrm>
            <a:off x="1752600" y="6110978"/>
            <a:ext cx="4448175" cy="369332"/>
          </a:xfrm>
          <a:prstGeom prst="rect">
            <a:avLst/>
          </a:prstGeom>
          <a:noFill/>
        </p:spPr>
        <p:txBody>
          <a:bodyPr wrap="square" rtlCol="0">
            <a:spAutoFit/>
          </a:bodyPr>
          <a:lstStyle/>
          <a:p>
            <a:pPr algn="ctr"/>
            <a:r>
              <a:rPr lang="en-US" dirty="0"/>
              <a:t>321 Apple Valley Dr, Frederick County</a:t>
            </a:r>
          </a:p>
        </p:txBody>
      </p:sp>
      <p:pic>
        <p:nvPicPr>
          <p:cNvPr id="6" name="Picture 5" descr="A picture containing text, electronics&#10;&#10;Description automatically generated">
            <a:extLst>
              <a:ext uri="{FF2B5EF4-FFF2-40B4-BE49-F238E27FC236}">
                <a16:creationId xmlns:a16="http://schemas.microsoft.com/office/drawing/2014/main" id="{EAB16AE2-8490-1EE1-C24B-B117AAA0AD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41387" y="2448183"/>
            <a:ext cx="6070600" cy="3216275"/>
          </a:xfrm>
          <a:prstGeom prst="rect">
            <a:avLst/>
          </a:prstGeom>
        </p:spPr>
      </p:pic>
    </p:spTree>
    <p:extLst>
      <p:ext uri="{BB962C8B-B14F-4D97-AF65-F5344CB8AC3E}">
        <p14:creationId xmlns:p14="http://schemas.microsoft.com/office/powerpoint/2010/main" val="12224025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18259-EB4A-128F-B417-136A83F88F2C}"/>
              </a:ext>
            </a:extLst>
          </p:cNvPr>
          <p:cNvSpPr>
            <a:spLocks noGrp="1"/>
          </p:cNvSpPr>
          <p:nvPr>
            <p:ph type="title"/>
          </p:nvPr>
        </p:nvSpPr>
        <p:spPr>
          <a:xfrm>
            <a:off x="212882" y="427647"/>
            <a:ext cx="5429381" cy="1188720"/>
          </a:xfrm>
        </p:spPr>
        <p:txBody>
          <a:bodyPr/>
          <a:lstStyle/>
          <a:p>
            <a:r>
              <a:rPr lang="en-US" dirty="0"/>
              <a:t>Demographic Overview: </a:t>
            </a:r>
            <a:br>
              <a:rPr lang="en-US" dirty="0"/>
            </a:br>
            <a:r>
              <a:rPr lang="en-US" dirty="0"/>
              <a:t>south Boston</a:t>
            </a:r>
          </a:p>
        </p:txBody>
      </p:sp>
      <p:pic>
        <p:nvPicPr>
          <p:cNvPr id="6" name="Picture 5">
            <a:extLst>
              <a:ext uri="{FF2B5EF4-FFF2-40B4-BE49-F238E27FC236}">
                <a16:creationId xmlns:a16="http://schemas.microsoft.com/office/drawing/2014/main" id="{08146FDC-B065-59B8-E718-3B455545DAAC}"/>
              </a:ext>
            </a:extLst>
          </p:cNvPr>
          <p:cNvPicPr>
            <a:picLocks noChangeAspect="1"/>
          </p:cNvPicPr>
          <p:nvPr/>
        </p:nvPicPr>
        <p:blipFill rotWithShape="1">
          <a:blip r:embed="rId3"/>
          <a:srcRect l="5233" t="44806" r="63285" b="29767"/>
          <a:stretch/>
        </p:blipFill>
        <p:spPr>
          <a:xfrm>
            <a:off x="5808759" y="440804"/>
            <a:ext cx="6245877" cy="2837463"/>
          </a:xfrm>
          <a:prstGeom prst="rect">
            <a:avLst/>
          </a:prstGeom>
        </p:spPr>
      </p:pic>
      <p:pic>
        <p:nvPicPr>
          <p:cNvPr id="8" name="Picture 7">
            <a:extLst>
              <a:ext uri="{FF2B5EF4-FFF2-40B4-BE49-F238E27FC236}">
                <a16:creationId xmlns:a16="http://schemas.microsoft.com/office/drawing/2014/main" id="{151B8487-2B6D-45AA-C6B0-85F29D93BC2D}"/>
              </a:ext>
            </a:extLst>
          </p:cNvPr>
          <p:cNvPicPr>
            <a:picLocks noChangeAspect="1"/>
          </p:cNvPicPr>
          <p:nvPr/>
        </p:nvPicPr>
        <p:blipFill rotWithShape="1">
          <a:blip r:embed="rId4"/>
          <a:srcRect l="28081" t="43566" r="10611" b="17674"/>
          <a:stretch/>
        </p:blipFill>
        <p:spPr>
          <a:xfrm>
            <a:off x="2624630" y="3429000"/>
            <a:ext cx="9250696" cy="3289722"/>
          </a:xfrm>
          <a:prstGeom prst="rect">
            <a:avLst/>
          </a:prstGeom>
        </p:spPr>
      </p:pic>
      <p:sp>
        <p:nvSpPr>
          <p:cNvPr id="9" name="TextBox 8">
            <a:extLst>
              <a:ext uri="{FF2B5EF4-FFF2-40B4-BE49-F238E27FC236}">
                <a16:creationId xmlns:a16="http://schemas.microsoft.com/office/drawing/2014/main" id="{1EB8EC2F-9A6F-0626-CB3D-ECE0AA4CE433}"/>
              </a:ext>
            </a:extLst>
          </p:cNvPr>
          <p:cNvSpPr txBox="1"/>
          <p:nvPr/>
        </p:nvSpPr>
        <p:spPr>
          <a:xfrm>
            <a:off x="671546" y="1700480"/>
            <a:ext cx="5769935" cy="1569660"/>
          </a:xfrm>
          <a:prstGeom prst="rect">
            <a:avLst/>
          </a:prstGeom>
          <a:noFill/>
        </p:spPr>
        <p:txBody>
          <a:bodyPr wrap="square" rtlCol="0">
            <a:spAutoFit/>
          </a:bodyPr>
          <a:lstStyle/>
          <a:p>
            <a:r>
              <a:rPr lang="en-US" sz="2400" dirty="0"/>
              <a:t>Median household income: $45, 408                               	(all Virginia: $80,615)</a:t>
            </a:r>
          </a:p>
          <a:p>
            <a:endParaRPr lang="en-US" sz="2400" dirty="0"/>
          </a:p>
          <a:p>
            <a:r>
              <a:rPr lang="en-US" sz="2400" dirty="0"/>
              <a:t>High school graduates: 84%</a:t>
            </a:r>
          </a:p>
        </p:txBody>
      </p:sp>
      <p:pic>
        <p:nvPicPr>
          <p:cNvPr id="3" name="image5.jpeg" descr="A picture containing mountain, grass, nature, highland">
            <a:extLst>
              <a:ext uri="{FF2B5EF4-FFF2-40B4-BE49-F238E27FC236}">
                <a16:creationId xmlns:a16="http://schemas.microsoft.com/office/drawing/2014/main" id="{D1B0FC74-C056-CC9A-54B9-F242A9D4A2D7}"/>
              </a:ext>
            </a:extLst>
          </p:cNvPr>
          <p:cNvPicPr>
            <a:picLocks noChangeAspect="1"/>
          </p:cNvPicPr>
          <p:nvPr/>
        </p:nvPicPr>
        <p:blipFill>
          <a:blip r:embed="rId5"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7397377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192614-A969-A84C-81E0-94B487468E4C}"/>
              </a:ext>
            </a:extLst>
          </p:cNvPr>
          <p:cNvSpPr>
            <a:spLocks noGrp="1"/>
          </p:cNvSpPr>
          <p:nvPr>
            <p:ph type="title"/>
          </p:nvPr>
        </p:nvSpPr>
        <p:spPr>
          <a:xfrm>
            <a:off x="2231136" y="581920"/>
            <a:ext cx="7729728" cy="1188720"/>
          </a:xfrm>
        </p:spPr>
        <p:txBody>
          <a:bodyPr/>
          <a:lstStyle/>
          <a:p>
            <a:r>
              <a:rPr lang="en-US" dirty="0"/>
              <a:t>Workforce: So. Boston</a:t>
            </a:r>
          </a:p>
        </p:txBody>
      </p:sp>
      <p:graphicFrame>
        <p:nvGraphicFramePr>
          <p:cNvPr id="6" name="Chart 5">
            <a:extLst>
              <a:ext uri="{FF2B5EF4-FFF2-40B4-BE49-F238E27FC236}">
                <a16:creationId xmlns:a16="http://schemas.microsoft.com/office/drawing/2014/main" id="{3A14A281-C4A5-5CE7-5DE3-23794CFECA43}"/>
              </a:ext>
            </a:extLst>
          </p:cNvPr>
          <p:cNvGraphicFramePr>
            <a:graphicFrameLocks/>
          </p:cNvGraphicFramePr>
          <p:nvPr>
            <p:extLst>
              <p:ext uri="{D42A27DB-BD31-4B8C-83A1-F6EECF244321}">
                <p14:modId xmlns:p14="http://schemas.microsoft.com/office/powerpoint/2010/main" val="3549305038"/>
              </p:ext>
            </p:extLst>
          </p:nvPr>
        </p:nvGraphicFramePr>
        <p:xfrm>
          <a:off x="740018" y="1973192"/>
          <a:ext cx="5220585" cy="3758291"/>
        </p:xfrm>
        <a:graphic>
          <a:graphicData uri="http://schemas.openxmlformats.org/drawingml/2006/chart">
            <c:chart xmlns:c="http://schemas.openxmlformats.org/drawingml/2006/chart" xmlns:r="http://schemas.openxmlformats.org/officeDocument/2006/relationships" r:id="rId3"/>
          </a:graphicData>
        </a:graphic>
      </p:graphicFrame>
      <p:sp>
        <p:nvSpPr>
          <p:cNvPr id="7" name="TextBox 6">
            <a:extLst>
              <a:ext uri="{FF2B5EF4-FFF2-40B4-BE49-F238E27FC236}">
                <a16:creationId xmlns:a16="http://schemas.microsoft.com/office/drawing/2014/main" id="{C6B91A4F-FEAB-298D-6FDE-F71874B8EB61}"/>
              </a:ext>
            </a:extLst>
          </p:cNvPr>
          <p:cNvSpPr txBox="1"/>
          <p:nvPr/>
        </p:nvSpPr>
        <p:spPr>
          <a:xfrm>
            <a:off x="6411432" y="2159567"/>
            <a:ext cx="5316280" cy="3385542"/>
          </a:xfrm>
          <a:prstGeom prst="rect">
            <a:avLst/>
          </a:prstGeom>
          <a:noFill/>
        </p:spPr>
        <p:txBody>
          <a:bodyPr wrap="square" rtlCol="0">
            <a:spAutoFit/>
          </a:bodyPr>
          <a:lstStyle/>
          <a:p>
            <a:pPr algn="ctr"/>
            <a:r>
              <a:rPr lang="en-US" sz="2800" dirty="0"/>
              <a:t>Household insights </a:t>
            </a:r>
          </a:p>
          <a:p>
            <a:pPr marL="457200" indent="-457200">
              <a:buFont typeface="Arial" panose="020B0604020202020204" pitchFamily="34" charset="0"/>
              <a:buChar char="•"/>
            </a:pPr>
            <a:r>
              <a:rPr lang="en-US" sz="2800" dirty="0"/>
              <a:t>Largest segment by age is 65+</a:t>
            </a:r>
          </a:p>
          <a:p>
            <a:pPr marL="457200" indent="-457200">
              <a:buFont typeface="Arial" panose="020B0604020202020204" pitchFamily="34" charset="0"/>
              <a:buChar char="•"/>
            </a:pPr>
            <a:r>
              <a:rPr lang="en-US" sz="2800" dirty="0"/>
              <a:t>75% of households are 1 or 2 people</a:t>
            </a:r>
          </a:p>
          <a:p>
            <a:pPr marL="457200" indent="-457200">
              <a:buFont typeface="Arial" panose="020B0604020202020204" pitchFamily="34" charset="0"/>
              <a:buChar char="•"/>
            </a:pPr>
            <a:r>
              <a:rPr lang="en-US" sz="2800" dirty="0"/>
              <a:t>75% have no children (married, other)</a:t>
            </a:r>
          </a:p>
          <a:p>
            <a:pPr marL="457200" indent="-457200">
              <a:buFont typeface="Arial" panose="020B0604020202020204" pitchFamily="34" charset="0"/>
              <a:buChar char="•"/>
            </a:pPr>
            <a:r>
              <a:rPr lang="en-US" sz="2800" dirty="0"/>
              <a:t>Average commute: 14 minutes</a:t>
            </a:r>
          </a:p>
          <a:p>
            <a:pPr marL="285750" indent="-285750">
              <a:buFont typeface="Arial" panose="020B0604020202020204" pitchFamily="34" charset="0"/>
              <a:buChar char="•"/>
            </a:pPr>
            <a:endParaRPr lang="en-US" dirty="0"/>
          </a:p>
        </p:txBody>
      </p:sp>
      <p:sp>
        <p:nvSpPr>
          <p:cNvPr id="9" name="TextBox 8">
            <a:extLst>
              <a:ext uri="{FF2B5EF4-FFF2-40B4-BE49-F238E27FC236}">
                <a16:creationId xmlns:a16="http://schemas.microsoft.com/office/drawing/2014/main" id="{AD1FAAB3-DB16-A2A2-5D04-0286CCA639E2}"/>
              </a:ext>
            </a:extLst>
          </p:cNvPr>
          <p:cNvSpPr txBox="1"/>
          <p:nvPr/>
        </p:nvSpPr>
        <p:spPr>
          <a:xfrm>
            <a:off x="2027931" y="5802350"/>
            <a:ext cx="3046694" cy="646331"/>
          </a:xfrm>
          <a:prstGeom prst="rect">
            <a:avLst/>
          </a:prstGeom>
          <a:noFill/>
        </p:spPr>
        <p:txBody>
          <a:bodyPr wrap="square">
            <a:spAutoFit/>
          </a:bodyPr>
          <a:lstStyle/>
          <a:p>
            <a:pPr algn="ctr"/>
            <a:r>
              <a:rPr lang="en-US" sz="1800" b="1" dirty="0"/>
              <a:t>Population: 8, 008 </a:t>
            </a:r>
          </a:p>
          <a:p>
            <a:pPr algn="ctr"/>
            <a:r>
              <a:rPr lang="en-US" sz="1800" b="1" dirty="0"/>
              <a:t>(56, 059 in 20 mile radius)</a:t>
            </a:r>
          </a:p>
        </p:txBody>
      </p:sp>
      <p:pic>
        <p:nvPicPr>
          <p:cNvPr id="4" name="image5.jpeg" descr="A picture containing mountain, grass, nature, highland">
            <a:extLst>
              <a:ext uri="{FF2B5EF4-FFF2-40B4-BE49-F238E27FC236}">
                <a16:creationId xmlns:a16="http://schemas.microsoft.com/office/drawing/2014/main" id="{3EDBF218-FEF6-6160-9A58-7C1C5E7FB043}"/>
              </a:ext>
            </a:extLst>
          </p:cNvPr>
          <p:cNvPicPr>
            <a:picLocks noChangeAspect="1"/>
          </p:cNvPicPr>
          <p:nvPr/>
        </p:nvPicPr>
        <p:blipFill>
          <a:blip r:embed="rId4" cstate="print"/>
          <a:stretch>
            <a:fillRect/>
          </a:stretch>
        </p:blipFill>
        <p:spPr>
          <a:xfrm>
            <a:off x="212882" y="5848669"/>
            <a:ext cx="1547092" cy="870053"/>
          </a:xfrm>
          <a:prstGeom prst="rect">
            <a:avLst/>
          </a:prstGeom>
        </p:spPr>
      </p:pic>
    </p:spTree>
    <p:extLst>
      <p:ext uri="{BB962C8B-B14F-4D97-AF65-F5344CB8AC3E}">
        <p14:creationId xmlns:p14="http://schemas.microsoft.com/office/powerpoint/2010/main" val="15445549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6" grpId="0">
        <p:bldAsOne/>
      </p:bldGraphic>
      <p:bldP spid="7" grpId="0"/>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E18259-EB4A-128F-B417-136A83F88F2C}"/>
              </a:ext>
            </a:extLst>
          </p:cNvPr>
          <p:cNvSpPr>
            <a:spLocks noGrp="1"/>
          </p:cNvSpPr>
          <p:nvPr>
            <p:ph type="title"/>
          </p:nvPr>
        </p:nvSpPr>
        <p:spPr>
          <a:xfrm>
            <a:off x="336531" y="270896"/>
            <a:ext cx="5423499" cy="1188720"/>
          </a:xfrm>
        </p:spPr>
        <p:txBody>
          <a:bodyPr/>
          <a:lstStyle/>
          <a:p>
            <a:r>
              <a:rPr lang="en-US" dirty="0"/>
              <a:t>Demographic Overview: </a:t>
            </a:r>
            <a:br>
              <a:rPr lang="en-US" dirty="0"/>
            </a:br>
            <a:r>
              <a:rPr lang="en-US" dirty="0"/>
              <a:t>Winchester</a:t>
            </a:r>
          </a:p>
        </p:txBody>
      </p:sp>
      <p:pic>
        <p:nvPicPr>
          <p:cNvPr id="4" name="Picture 3">
            <a:extLst>
              <a:ext uri="{FF2B5EF4-FFF2-40B4-BE49-F238E27FC236}">
                <a16:creationId xmlns:a16="http://schemas.microsoft.com/office/drawing/2014/main" id="{3DFFCBF9-91F7-7132-B8C1-03A99C314BAA}"/>
              </a:ext>
            </a:extLst>
          </p:cNvPr>
          <p:cNvPicPr>
            <a:picLocks noChangeAspect="1"/>
          </p:cNvPicPr>
          <p:nvPr/>
        </p:nvPicPr>
        <p:blipFill rotWithShape="1">
          <a:blip r:embed="rId3"/>
          <a:srcRect l="5233" t="44651" r="62849" b="18450"/>
          <a:stretch/>
        </p:blipFill>
        <p:spPr>
          <a:xfrm>
            <a:off x="6243804" y="270896"/>
            <a:ext cx="5611665" cy="3649115"/>
          </a:xfrm>
          <a:prstGeom prst="rect">
            <a:avLst/>
          </a:prstGeom>
        </p:spPr>
      </p:pic>
      <p:pic>
        <p:nvPicPr>
          <p:cNvPr id="7" name="Picture 6">
            <a:extLst>
              <a:ext uri="{FF2B5EF4-FFF2-40B4-BE49-F238E27FC236}">
                <a16:creationId xmlns:a16="http://schemas.microsoft.com/office/drawing/2014/main" id="{CE34385B-9978-DC9B-5207-1E3F0D5F5108}"/>
              </a:ext>
            </a:extLst>
          </p:cNvPr>
          <p:cNvPicPr>
            <a:picLocks noChangeAspect="1"/>
          </p:cNvPicPr>
          <p:nvPr/>
        </p:nvPicPr>
        <p:blipFill rotWithShape="1">
          <a:blip r:embed="rId4"/>
          <a:srcRect l="28169" t="32558" r="10959" b="28992"/>
          <a:stretch/>
        </p:blipFill>
        <p:spPr>
          <a:xfrm>
            <a:off x="2177120" y="3981224"/>
            <a:ext cx="7837759" cy="2784764"/>
          </a:xfrm>
          <a:prstGeom prst="rect">
            <a:avLst/>
          </a:prstGeom>
        </p:spPr>
      </p:pic>
      <p:sp>
        <p:nvSpPr>
          <p:cNvPr id="10" name="TextBox 9">
            <a:extLst>
              <a:ext uri="{FF2B5EF4-FFF2-40B4-BE49-F238E27FC236}">
                <a16:creationId xmlns:a16="http://schemas.microsoft.com/office/drawing/2014/main" id="{AFE38405-36CA-08A8-04CB-9884C2060CE9}"/>
              </a:ext>
            </a:extLst>
          </p:cNvPr>
          <p:cNvSpPr txBox="1"/>
          <p:nvPr/>
        </p:nvSpPr>
        <p:spPr>
          <a:xfrm>
            <a:off x="674745" y="1935590"/>
            <a:ext cx="4747070" cy="1569660"/>
          </a:xfrm>
          <a:prstGeom prst="rect">
            <a:avLst/>
          </a:prstGeom>
          <a:noFill/>
        </p:spPr>
        <p:txBody>
          <a:bodyPr wrap="square">
            <a:spAutoFit/>
          </a:bodyPr>
          <a:lstStyle/>
          <a:p>
            <a:r>
              <a:rPr lang="en-US" sz="2400" dirty="0"/>
              <a:t>Median household income: $61, 321                               	(all Virginia: $80,615)</a:t>
            </a:r>
          </a:p>
          <a:p>
            <a:endParaRPr lang="en-US" sz="2400" dirty="0"/>
          </a:p>
          <a:p>
            <a:r>
              <a:rPr lang="en-US" sz="2400" dirty="0"/>
              <a:t>High school graduates: 87%</a:t>
            </a:r>
          </a:p>
        </p:txBody>
      </p:sp>
      <p:pic>
        <p:nvPicPr>
          <p:cNvPr id="3" name="Picture 2" descr="A picture containing text, electronics">
            <a:extLst>
              <a:ext uri="{FF2B5EF4-FFF2-40B4-BE49-F238E27FC236}">
                <a16:creationId xmlns:a16="http://schemas.microsoft.com/office/drawing/2014/main" id="{24FA9633-0C2B-B630-9964-2282213C982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15477" y="5948516"/>
            <a:ext cx="1412443" cy="748329"/>
          </a:xfrm>
          <a:prstGeom prst="rect">
            <a:avLst/>
          </a:prstGeom>
        </p:spPr>
      </p:pic>
    </p:spTree>
    <p:extLst>
      <p:ext uri="{BB962C8B-B14F-4D97-AF65-F5344CB8AC3E}">
        <p14:creationId xmlns:p14="http://schemas.microsoft.com/office/powerpoint/2010/main" val="39826748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theme/theme1.xml><?xml version="1.0" encoding="utf-8"?>
<a:theme xmlns:a="http://schemas.openxmlformats.org/drawingml/2006/main" name="Parcel">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A425FB89-E954-4A2A-81DC-D90804A94DB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Slice</Template>
  <TotalTime>4154</TotalTime>
  <Words>2414</Words>
  <Application>Microsoft Office PowerPoint</Application>
  <PresentationFormat>Widescreen</PresentationFormat>
  <Paragraphs>528</Paragraphs>
  <Slides>41</Slides>
  <Notes>34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41</vt:i4>
      </vt:variant>
    </vt:vector>
  </HeadingPairs>
  <TitlesOfParts>
    <vt:vector size="48" baseType="lpstr">
      <vt:lpstr>Arial</vt:lpstr>
      <vt:lpstr>Calibri</vt:lpstr>
      <vt:lpstr>Gill Sans MT</vt:lpstr>
      <vt:lpstr>Open Sans</vt:lpstr>
      <vt:lpstr>Source Sans Pro</vt:lpstr>
      <vt:lpstr>Times New Roman</vt:lpstr>
      <vt:lpstr>Parcel</vt:lpstr>
      <vt:lpstr>Project Glacier: Virginia SITE SELECTION</vt:lpstr>
      <vt:lpstr>Executive SUMMARY</vt:lpstr>
      <vt:lpstr>Executive SUMMARY</vt:lpstr>
      <vt:lpstr>Client Needs and Priorities</vt:lpstr>
      <vt:lpstr>Site: South Boston, Virginia</vt:lpstr>
      <vt:lpstr>Site: Winchester, Virginia</vt:lpstr>
      <vt:lpstr>Demographic Overview:  south Boston</vt:lpstr>
      <vt:lpstr>Workforce: So. Boston</vt:lpstr>
      <vt:lpstr>Demographic Overview:  Winchester</vt:lpstr>
      <vt:lpstr>Workforce: Winchester</vt:lpstr>
      <vt:lpstr>Wages offered are Competitive</vt:lpstr>
      <vt:lpstr>Transportation attributes</vt:lpstr>
      <vt:lpstr>Logistics</vt:lpstr>
      <vt:lpstr>REAL ESTATE COMPS</vt:lpstr>
      <vt:lpstr>So. Boston Utility Costs are Generally lower</vt:lpstr>
      <vt:lpstr>TAX Considerations</vt:lpstr>
      <vt:lpstr>Major factors driving Incentives</vt:lpstr>
      <vt:lpstr>Major factors driving Incentives</vt:lpstr>
      <vt:lpstr>WINCHESTER Incentives:  capital investment </vt:lpstr>
      <vt:lpstr>WINCHESTER Incentives:  income tax relief</vt:lpstr>
      <vt:lpstr>WINCHESTER Incentives:  hiring and training</vt:lpstr>
      <vt:lpstr>WINCHESTER Incentives:  summary</vt:lpstr>
      <vt:lpstr>So. Boston Incentives:  capital investment </vt:lpstr>
      <vt:lpstr>So. Boston Incentives:  equipment and machinery</vt:lpstr>
      <vt:lpstr>So. Boston Incentives:  infrastructure</vt:lpstr>
      <vt:lpstr>So. Boston Incentives:  income tax relief</vt:lpstr>
      <vt:lpstr>So. Boston Incentives:  rent</vt:lpstr>
      <vt:lpstr>So. Boston Incentives:  local tax relief</vt:lpstr>
      <vt:lpstr>So. Boston Incentives:  hiring and training</vt:lpstr>
      <vt:lpstr>So. Boston Incentives:  utilities</vt:lpstr>
      <vt:lpstr>So. boston Incentives:  summary</vt:lpstr>
      <vt:lpstr>Winchester balance sheet</vt:lpstr>
      <vt:lpstr>So. Boston balance sheet</vt:lpstr>
      <vt:lpstr>So. Boston and Winchester Balance sheets compared</vt:lpstr>
      <vt:lpstr>Markets served by Winchester show greater relative difference in col</vt:lpstr>
      <vt:lpstr>So. Boston site is in a hubzone</vt:lpstr>
      <vt:lpstr>Ready to drink market is expanding</vt:lpstr>
      <vt:lpstr>Recommendation: So. Boston</vt:lpstr>
      <vt:lpstr>Recommendation: So. Boston</vt:lpstr>
      <vt:lpstr>factors not discussed</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Marianne</dc:creator>
  <cp:lastModifiedBy>Marianne</cp:lastModifiedBy>
  <cp:revision>45</cp:revision>
  <dcterms:created xsi:type="dcterms:W3CDTF">2023-03-18T19:22:45Z</dcterms:created>
  <dcterms:modified xsi:type="dcterms:W3CDTF">2023-03-23T03:21:24Z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0ee3c538-ec52-435f-ae58-017644bd9513_Enabled">
    <vt:lpwstr>true</vt:lpwstr>
  </property>
  <property fmtid="{D5CDD505-2E9C-101B-9397-08002B2CF9AE}" pid="3" name="MSIP_Label_0ee3c538-ec52-435f-ae58-017644bd9513_SetDate">
    <vt:lpwstr>2023-03-22T15:56:50Z</vt:lpwstr>
  </property>
  <property fmtid="{D5CDD505-2E9C-101B-9397-08002B2CF9AE}" pid="4" name="MSIP_Label_0ee3c538-ec52-435f-ae58-017644bd9513_Method">
    <vt:lpwstr>Standard</vt:lpwstr>
  </property>
  <property fmtid="{D5CDD505-2E9C-101B-9397-08002B2CF9AE}" pid="5" name="MSIP_Label_0ee3c538-ec52-435f-ae58-017644bd9513_Name">
    <vt:lpwstr>0ee3c538-ec52-435f-ae58-017644bd9513</vt:lpwstr>
  </property>
  <property fmtid="{D5CDD505-2E9C-101B-9397-08002B2CF9AE}" pid="6" name="MSIP_Label_0ee3c538-ec52-435f-ae58-017644bd9513_SiteId">
    <vt:lpwstr>0cdcb198-8169-4b70-ba9f-da7e3ba700c2</vt:lpwstr>
  </property>
  <property fmtid="{D5CDD505-2E9C-101B-9397-08002B2CF9AE}" pid="7" name="MSIP_Label_0ee3c538-ec52-435f-ae58-017644bd9513_ActionId">
    <vt:lpwstr>f80c71e3-d190-437b-a052-c5bc0c5f1bbc</vt:lpwstr>
  </property>
  <property fmtid="{D5CDD505-2E9C-101B-9397-08002B2CF9AE}" pid="8" name="MSIP_Label_0ee3c538-ec52-435f-ae58-017644bd9513_ContentBits">
    <vt:lpwstr>0</vt:lpwstr>
  </property>
</Properties>
</file>

<file path=docProps/thumbnail.jpeg>
</file>